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s/slide1.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16.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0.xml" ContentType="application/vnd.openxmlformats-officedocument.presentationml.slide+xml"/>
  <Override PartName="/ppt/slides/slide4.xml" ContentType="application/vnd.openxmlformats-officedocument.presentationml.slide+xml"/>
  <Override PartName="/ppt/slides/slide12.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11.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Masters/slideMaster1.xml" ContentType="application/vnd.openxmlformats-officedocument.presentationml.slideMaster+xml"/>
  <Override PartName="/ppt/notesSlides/notesSlide3.xml" ContentType="application/vnd.openxmlformats-officedocument.presentationml.notesSlide+xml"/>
  <Override PartName="/ppt/slideMasters/slideMaster2.xml" ContentType="application/vnd.openxmlformats-officedocument.presentationml.slideMaster+xml"/>
  <Override PartName="/ppt/notesSlides/notesSlide2.xml" ContentType="application/vnd.openxmlformats-officedocument.presentationml.notes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notesSlides/notesSlide1.xml" ContentType="application/vnd.openxmlformats-officedocument.presentationml.notesSlide+xml"/>
  <Override PartName="/ppt/slideLayouts/slideLayout22.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theme/theme3.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22"/>
  </p:notesMasterIdLst>
  <p:sldIdLst>
    <p:sldId id="256" r:id="rId3"/>
    <p:sldId id="275" r:id="rId4"/>
    <p:sldId id="257" r:id="rId5"/>
    <p:sldId id="258" r:id="rId6"/>
    <p:sldId id="276" r:id="rId7"/>
    <p:sldId id="260" r:id="rId8"/>
    <p:sldId id="261" r:id="rId9"/>
    <p:sldId id="277" r:id="rId10"/>
    <p:sldId id="281" r:id="rId11"/>
    <p:sldId id="274" r:id="rId12"/>
    <p:sldId id="263" r:id="rId13"/>
    <p:sldId id="268" r:id="rId14"/>
    <p:sldId id="269" r:id="rId15"/>
    <p:sldId id="280" r:id="rId16"/>
    <p:sldId id="272" r:id="rId17"/>
    <p:sldId id="279" r:id="rId18"/>
    <p:sldId id="270" r:id="rId19"/>
    <p:sldId id="273" r:id="rId20"/>
    <p:sldId id="278" r:id="rId21"/>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1pPr>
    <a:lvl2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2pPr>
    <a:lvl3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3pPr>
    <a:lvl4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4pPr>
    <a:lvl5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5pPr>
    <a:lvl6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6pPr>
    <a:lvl7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7pPr>
    <a:lvl8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8pPr>
    <a:lvl9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8F00"/>
    <a:srgbClr val="FB8E25"/>
    <a:srgbClr val="DFF53B"/>
    <a:srgbClr val="96E477"/>
    <a:srgbClr val="7DD64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a:tcStyle>
        <a:tcBdr/>
        <a:fill>
          <a:solidFill>
            <a:srgbClr val="E8ECF4"/>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33BA23B1-9221-436E-865A-0063620EA4FD}"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8F44A2F1-9E1F-4B54-A3A2-5F16C0AD49E2}"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BBC3C6"/>
          </a:solidFill>
        </a:fill>
      </a:tcStyle>
    </a:wholeTbl>
    <a:band2H>
      <a:tcTxStyle/>
      <a:tcStyle>
        <a:tcBdr/>
        <a:fill>
          <a:solidFill>
            <a:srgbClr val="EFF3E9"/>
          </a:solidFill>
        </a:fill>
      </a:tcStyle>
    </a:band2H>
    <a:firstCol>
      <a:tcTxStyle b="on" i="off">
        <a:font>
          <a:latin typeface="Gotham"/>
          <a:ea typeface="Gotham"/>
          <a:cs typeface="Gotham"/>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1F6A2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Gotham"/>
          <a:ea typeface="Gotham"/>
          <a:cs typeface="Gotham"/>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134C18"/>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64"/>
    <p:restoredTop sz="93808"/>
  </p:normalViewPr>
  <p:slideViewPr>
    <p:cSldViewPr snapToGrid="0" snapToObjects="1">
      <p:cViewPr varScale="1">
        <p:scale>
          <a:sx n="107" d="100"/>
          <a:sy n="107" d="100"/>
        </p:scale>
        <p:origin x="1746" y="144"/>
      </p:cViewPr>
      <p:guideLst/>
    </p:cSldViewPr>
  </p:slideViewPr>
  <p:notesTextViewPr>
    <p:cViewPr>
      <p:scale>
        <a:sx n="1" d="1"/>
        <a:sy n="1" d="1"/>
      </p:scale>
      <p:origin x="0" y="0"/>
    </p:cViewPr>
  </p:notesTextViewPr>
  <p:notesViewPr>
    <p:cSldViewPr snapToGrid="0" snapToObjects="1">
      <p:cViewPr varScale="1">
        <p:scale>
          <a:sx n="99" d="100"/>
          <a:sy n="99" d="100"/>
        </p:scale>
        <p:origin x="4272" y="1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28" Type="http://schemas.openxmlformats.org/officeDocument/2006/relationships/customXml" Target="../customXml/item2.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customXml" Target="../customXml/item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9" name="Shape 109"/>
          <p:cNvSpPr>
            <a:spLocks noGrp="1" noRot="1" noChangeAspect="1"/>
          </p:cNvSpPr>
          <p:nvPr>
            <p:ph type="sldImg"/>
          </p:nvPr>
        </p:nvSpPr>
        <p:spPr>
          <a:xfrm>
            <a:off x="1143000" y="685800"/>
            <a:ext cx="4572000" cy="3429000"/>
          </a:xfrm>
          <a:prstGeom prst="rect">
            <a:avLst/>
          </a:prstGeom>
        </p:spPr>
        <p:txBody>
          <a:bodyPr/>
          <a:lstStyle/>
          <a:p>
            <a:endParaRPr dirty="0"/>
          </a:p>
        </p:txBody>
      </p:sp>
      <p:sp>
        <p:nvSpPr>
          <p:cNvPr id="110" name="Shape 110"/>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1718399519"/>
      </p:ext>
    </p:extLst>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907946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749966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1438930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_Blank">
    <p:spTree>
      <p:nvGrpSpPr>
        <p:cNvPr id="1" name=""/>
        <p:cNvGrpSpPr/>
        <p:nvPr/>
      </p:nvGrpSpPr>
      <p:grpSpPr>
        <a:xfrm>
          <a:off x="0" y="0"/>
          <a:ext cx="0" cy="0"/>
          <a:chOff x="0" y="0"/>
          <a:chExt cx="0" cy="0"/>
        </a:xfrm>
      </p:grpSpPr>
      <p:sp>
        <p:nvSpPr>
          <p:cNvPr id="65"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
        <p:nvSpPr>
          <p:cNvPr id="3" name="Shape 174">
            <a:extLst>
              <a:ext uri="{FF2B5EF4-FFF2-40B4-BE49-F238E27FC236}">
                <a16:creationId xmlns:a16="http://schemas.microsoft.com/office/drawing/2014/main" id="{63F80664-93A5-AB48-BA95-0505F043544C}"/>
              </a:ext>
            </a:extLst>
          </p:cNvPr>
          <p:cNvSpPr/>
          <p:nvPr userDrawn="1"/>
        </p:nvSpPr>
        <p:spPr>
          <a:xfrm>
            <a:off x="1126131" y="784704"/>
            <a:ext cx="8031946" cy="584576"/>
          </a:xfrm>
          <a:custGeom>
            <a:avLst/>
            <a:gdLst/>
            <a:ahLst/>
            <a:cxnLst>
              <a:cxn ang="0">
                <a:pos x="wd2" y="hd2"/>
              </a:cxn>
              <a:cxn ang="5400000">
                <a:pos x="wd2" y="hd2"/>
              </a:cxn>
              <a:cxn ang="10800000">
                <a:pos x="wd2" y="hd2"/>
              </a:cxn>
              <a:cxn ang="16200000">
                <a:pos x="wd2" y="hd2"/>
              </a:cxn>
            </a:cxnLst>
            <a:rect l="0" t="0" r="r" b="b"/>
            <a:pathLst>
              <a:path w="21600" h="21600" extrusionOk="0">
                <a:moveTo>
                  <a:pt x="0" y="135"/>
                </a:moveTo>
                <a:lnTo>
                  <a:pt x="1059" y="21600"/>
                </a:lnTo>
                <a:lnTo>
                  <a:pt x="21600" y="21600"/>
                </a:lnTo>
                <a:lnTo>
                  <a:pt x="21600" y="0"/>
                </a:lnTo>
                <a:lnTo>
                  <a:pt x="0" y="135"/>
                </a:lnTo>
                <a:close/>
              </a:path>
            </a:pathLst>
          </a:custGeom>
          <a:gradFill>
            <a:gsLst>
              <a:gs pos="0">
                <a:srgbClr val="0F5439"/>
              </a:gs>
              <a:gs pos="100000">
                <a:srgbClr val="1E803E"/>
              </a:gs>
            </a:gsLst>
            <a:lin ang="21556138"/>
          </a:gradFill>
          <a:ln w="12700">
            <a:miter lim="400000"/>
          </a:ln>
        </p:spPr>
        <p:txBody>
          <a:bodyPr lIns="45718" tIns="45718" rIns="45718" bIns="45718"/>
          <a:lstStyle/>
          <a:p>
            <a:pPr>
              <a:defRPr>
                <a:latin typeface="+mj-lt"/>
                <a:ea typeface="+mj-ea"/>
                <a:cs typeface="+mj-cs"/>
                <a:sym typeface="Calibri"/>
              </a:defRPr>
            </a:pPr>
            <a:endParaRPr dirty="0"/>
          </a:p>
        </p:txBody>
      </p:sp>
      <p:pic>
        <p:nvPicPr>
          <p:cNvPr id="4" name="Victory-LinkedIn-Cover.jpg" descr="Victory-LinkedIn-Cover.jpg">
            <a:extLst>
              <a:ext uri="{FF2B5EF4-FFF2-40B4-BE49-F238E27FC236}">
                <a16:creationId xmlns:a16="http://schemas.microsoft.com/office/drawing/2014/main" id="{14D88F1D-0B33-914D-A52D-1C88E803E9D5}"/>
              </a:ext>
            </a:extLst>
          </p:cNvPr>
          <p:cNvPicPr>
            <a:picLocks noChangeAspect="1"/>
          </p:cNvPicPr>
          <p:nvPr userDrawn="1"/>
        </p:nvPicPr>
        <p:blipFill>
          <a:blip r:embed="rId2">
            <a:extLst/>
          </a:blip>
          <a:srcRect l="16604" t="51713" r="6342" b="26080"/>
          <a:stretch>
            <a:fillRect/>
          </a:stretch>
        </p:blipFill>
        <p:spPr>
          <a:xfrm>
            <a:off x="-12700" y="-12700"/>
            <a:ext cx="9169400" cy="802184"/>
          </a:xfrm>
          <a:prstGeom prst="rect">
            <a:avLst/>
          </a:prstGeom>
          <a:ln w="12700">
            <a:miter lim="400000"/>
          </a:ln>
        </p:spPr>
      </p:pic>
      <p:pic>
        <p:nvPicPr>
          <p:cNvPr id="5" name="Victory-Innovations-Co-facebook-OG.png" descr="Victory-Innovations-Co-facebook-OG.png">
            <a:extLst>
              <a:ext uri="{FF2B5EF4-FFF2-40B4-BE49-F238E27FC236}">
                <a16:creationId xmlns:a16="http://schemas.microsoft.com/office/drawing/2014/main" id="{F31604ED-3FCA-2749-81DC-88AF0B93835A}"/>
              </a:ext>
            </a:extLst>
          </p:cNvPr>
          <p:cNvPicPr>
            <a:picLocks noChangeAspect="1"/>
          </p:cNvPicPr>
          <p:nvPr userDrawn="1"/>
        </p:nvPicPr>
        <p:blipFill>
          <a:blip r:embed="rId3">
            <a:extLst/>
          </a:blip>
          <a:stretch>
            <a:fillRect/>
          </a:stretch>
        </p:blipFill>
        <p:spPr>
          <a:xfrm>
            <a:off x="77092" y="-206145"/>
            <a:ext cx="2676312" cy="1378706"/>
          </a:xfrm>
          <a:prstGeom prst="rect">
            <a:avLst/>
          </a:prstGeom>
          <a:ln w="12700">
            <a:miter lim="400000"/>
          </a:ln>
        </p:spPr>
      </p:pic>
      <p:sp>
        <p:nvSpPr>
          <p:cNvPr id="6" name="Shape 237">
            <a:extLst>
              <a:ext uri="{FF2B5EF4-FFF2-40B4-BE49-F238E27FC236}">
                <a16:creationId xmlns:a16="http://schemas.microsoft.com/office/drawing/2014/main" id="{66464177-E0B0-7D44-A882-3BE57C41DD26}"/>
              </a:ext>
            </a:extLst>
          </p:cNvPr>
          <p:cNvSpPr txBox="1"/>
          <p:nvPr userDrawn="1"/>
        </p:nvSpPr>
        <p:spPr>
          <a:xfrm>
            <a:off x="5661" y="875263"/>
            <a:ext cx="9144001" cy="396239"/>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chor="ctr">
            <a:spAutoFit/>
          </a:bodyPr>
          <a:lstStyle>
            <a:lvl1pPr algn="ctr">
              <a:defRPr sz="2000">
                <a:solidFill>
                  <a:srgbClr val="FFFFFF"/>
                </a:solidFill>
                <a:latin typeface="Montserrat Medium"/>
                <a:ea typeface="Montserrat Medium"/>
                <a:cs typeface="Montserrat Medium"/>
                <a:sym typeface="Montserrat Medium"/>
              </a:defRPr>
            </a:lvl1pPr>
          </a:lstStyle>
          <a:p>
            <a:endParaRPr dirty="0"/>
          </a:p>
        </p:txBody>
      </p:sp>
      <p:sp>
        <p:nvSpPr>
          <p:cNvPr id="2" name="Title 1">
            <a:extLst>
              <a:ext uri="{FF2B5EF4-FFF2-40B4-BE49-F238E27FC236}">
                <a16:creationId xmlns:a16="http://schemas.microsoft.com/office/drawing/2014/main" id="{6BE56E77-E1A1-DB40-AEA2-99B98B180C19}"/>
              </a:ext>
            </a:extLst>
          </p:cNvPr>
          <p:cNvSpPr>
            <a:spLocks noGrp="1"/>
          </p:cNvSpPr>
          <p:nvPr>
            <p:ph type="title"/>
          </p:nvPr>
        </p:nvSpPr>
        <p:spPr>
          <a:xfrm>
            <a:off x="77091" y="784704"/>
            <a:ext cx="8999531" cy="632935"/>
          </a:xfrm>
        </p:spPr>
        <p:txBody>
          <a:bodyPr/>
          <a:lstStyle>
            <a:lvl1pPr>
              <a:defRPr sz="2000" cap="all" baseline="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430622834"/>
      </p:ext>
    </p:extLst>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82" name="Title Text"/>
          <p:cNvSpPr txBox="1">
            <a:spLocks noGrp="1"/>
          </p:cNvSpPr>
          <p:nvPr>
            <p:ph type="title"/>
          </p:nvPr>
        </p:nvSpPr>
        <p:spPr>
          <a:xfrm>
            <a:off x="1792288" y="4800600"/>
            <a:ext cx="5486402" cy="566738"/>
          </a:xfrm>
          <a:prstGeom prst="rect">
            <a:avLst/>
          </a:prstGeom>
        </p:spPr>
        <p:txBody>
          <a:bodyPr anchor="b"/>
          <a:lstStyle>
            <a:lvl1pPr algn="l">
              <a:defRPr sz="2000" b="1"/>
            </a:lvl1pPr>
          </a:lstStyle>
          <a:p>
            <a:r>
              <a:t>Title Text</a:t>
            </a:r>
          </a:p>
        </p:txBody>
      </p:sp>
      <p:sp>
        <p:nvSpPr>
          <p:cNvPr id="83" name="Shape 83"/>
          <p:cNvSpPr>
            <a:spLocks noGrp="1"/>
          </p:cNvSpPr>
          <p:nvPr>
            <p:ph type="pic" sz="half" idx="13"/>
          </p:nvPr>
        </p:nvSpPr>
        <p:spPr>
          <a:xfrm>
            <a:off x="1792288" y="612775"/>
            <a:ext cx="5486402" cy="4114800"/>
          </a:xfrm>
          <a:prstGeom prst="rect">
            <a:avLst/>
          </a:prstGeom>
        </p:spPr>
        <p:txBody>
          <a:bodyPr lIns="91439" tIns="45719" rIns="91439" bIns="45719">
            <a:noAutofit/>
          </a:bodyPr>
          <a:lstStyle/>
          <a:p>
            <a:endParaRPr dirty="0"/>
          </a:p>
        </p:txBody>
      </p:sp>
      <p:sp>
        <p:nvSpPr>
          <p:cNvPr id="84" name="Body Level One…"/>
          <p:cNvSpPr txBox="1">
            <a:spLocks noGrp="1"/>
          </p:cNvSpPr>
          <p:nvPr>
            <p:ph type="body" sz="quarter" idx="1"/>
          </p:nvPr>
        </p:nvSpPr>
        <p:spPr>
          <a:xfrm>
            <a:off x="1792288" y="5367337"/>
            <a:ext cx="5486402" cy="804864"/>
          </a:xfrm>
          <a:prstGeom prst="rect">
            <a:avLst/>
          </a:prstGeom>
        </p:spPr>
        <p:txBody>
          <a:bodyPr/>
          <a:lstStyle>
            <a:lvl1pPr marL="0" indent="0">
              <a:spcBef>
                <a:spcPts val="300"/>
              </a:spcBef>
              <a:buSzTx/>
              <a:buFontTx/>
              <a:buNone/>
              <a:defRPr sz="1400"/>
            </a:lvl1pPr>
            <a:lvl2pPr marL="0" indent="0">
              <a:spcBef>
                <a:spcPts val="300"/>
              </a:spcBef>
              <a:buSzTx/>
              <a:buFontTx/>
              <a:buNone/>
              <a:defRPr sz="1400"/>
            </a:lvl2pPr>
            <a:lvl3pPr marL="0" indent="0">
              <a:spcBef>
                <a:spcPts val="300"/>
              </a:spcBef>
              <a:buSzTx/>
              <a:buFontTx/>
              <a:buNone/>
              <a:defRPr sz="1400"/>
            </a:lvl3pPr>
            <a:lvl4pPr marL="0" indent="0">
              <a:spcBef>
                <a:spcPts val="300"/>
              </a:spcBef>
              <a:buSzTx/>
              <a:buFontTx/>
              <a:buNone/>
              <a:defRPr sz="1400"/>
            </a:lvl4pPr>
            <a:lvl5pPr marL="0" indent="0">
              <a:spcBef>
                <a:spcPts val="300"/>
              </a:spcBef>
              <a:buSzTx/>
              <a:buFontTx/>
              <a:buNone/>
              <a:defRPr sz="1400"/>
            </a:lvl5pPr>
          </a:lstStyle>
          <a:p>
            <a:r>
              <a:t>Body Level One</a:t>
            </a:r>
          </a:p>
          <a:p>
            <a:pPr lvl="1"/>
            <a:r>
              <a:t>Body Level Two</a:t>
            </a:r>
          </a:p>
          <a:p>
            <a:pPr lvl="2"/>
            <a:r>
              <a:t>Body Level Three</a:t>
            </a:r>
          </a:p>
          <a:p>
            <a:pPr lvl="3"/>
            <a:r>
              <a:t>Body Level Four</a:t>
            </a:r>
          </a:p>
          <a:p>
            <a:pPr lvl="4"/>
            <a:r>
              <a:t>Body Level Five</a:t>
            </a:r>
          </a:p>
        </p:txBody>
      </p:sp>
      <p:sp>
        <p:nvSpPr>
          <p:cNvPr id="85"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Title and Vertical Text">
    <p:spTree>
      <p:nvGrpSpPr>
        <p:cNvPr id="1" name=""/>
        <p:cNvGrpSpPr/>
        <p:nvPr/>
      </p:nvGrpSpPr>
      <p:grpSpPr>
        <a:xfrm>
          <a:off x="0" y="0"/>
          <a:ext cx="0" cy="0"/>
          <a:chOff x="0" y="0"/>
          <a:chExt cx="0" cy="0"/>
        </a:xfrm>
      </p:grpSpPr>
      <p:sp>
        <p:nvSpPr>
          <p:cNvPr id="92" name="Title Text"/>
          <p:cNvSpPr txBox="1">
            <a:spLocks noGrp="1"/>
          </p:cNvSpPr>
          <p:nvPr>
            <p:ph type="title"/>
          </p:nvPr>
        </p:nvSpPr>
        <p:spPr>
          <a:prstGeom prst="rect">
            <a:avLst/>
          </a:prstGeom>
        </p:spPr>
        <p:txBody>
          <a:bodyPr/>
          <a:lstStyle/>
          <a:p>
            <a:r>
              <a:t>Title Text</a:t>
            </a:r>
          </a:p>
        </p:txBody>
      </p:sp>
      <p:sp>
        <p:nvSpPr>
          <p:cNvPr id="93"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94"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Vertical Title and Text">
    <p:spTree>
      <p:nvGrpSpPr>
        <p:cNvPr id="1" name=""/>
        <p:cNvGrpSpPr/>
        <p:nvPr/>
      </p:nvGrpSpPr>
      <p:grpSpPr>
        <a:xfrm>
          <a:off x="0" y="0"/>
          <a:ext cx="0" cy="0"/>
          <a:chOff x="0" y="0"/>
          <a:chExt cx="0" cy="0"/>
        </a:xfrm>
      </p:grpSpPr>
      <p:sp>
        <p:nvSpPr>
          <p:cNvPr id="101" name="Title Text"/>
          <p:cNvSpPr txBox="1">
            <a:spLocks noGrp="1"/>
          </p:cNvSpPr>
          <p:nvPr>
            <p:ph type="title"/>
          </p:nvPr>
        </p:nvSpPr>
        <p:spPr>
          <a:xfrm>
            <a:off x="6629400" y="274638"/>
            <a:ext cx="2057400" cy="5851527"/>
          </a:xfrm>
          <a:prstGeom prst="rect">
            <a:avLst/>
          </a:prstGeom>
        </p:spPr>
        <p:txBody>
          <a:bodyPr/>
          <a:lstStyle/>
          <a:p>
            <a:r>
              <a:t>Title Text</a:t>
            </a:r>
          </a:p>
        </p:txBody>
      </p:sp>
      <p:sp>
        <p:nvSpPr>
          <p:cNvPr id="102" name="Body Level One…"/>
          <p:cNvSpPr txBox="1">
            <a:spLocks noGrp="1"/>
          </p:cNvSpPr>
          <p:nvPr>
            <p:ph type="body" idx="1"/>
          </p:nvPr>
        </p:nvSpPr>
        <p:spPr>
          <a:xfrm>
            <a:off x="457200" y="274638"/>
            <a:ext cx="6019800" cy="5851527"/>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A78ADC-51A0-6C49-B12F-34945E90CEC7}"/>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82A4F80-577E-5B40-8DA6-060C63596122}"/>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9E688EA-6081-CF45-AC31-4327474094A5}"/>
              </a:ext>
            </a:extLst>
          </p:cNvPr>
          <p:cNvSpPr>
            <a:spLocks noGrp="1"/>
          </p:cNvSpPr>
          <p:nvPr>
            <p:ph type="dt" sz="half" idx="10"/>
          </p:nvPr>
        </p:nvSpPr>
        <p:spPr/>
        <p:txBody>
          <a:bodyPr/>
          <a:lstStyle/>
          <a:p>
            <a:fld id="{3C42A696-9115-5A49-A07A-FFCC62D284FE}" type="datetimeFigureOut">
              <a:rPr lang="en-US" smtClean="0"/>
              <a:t>7/18/2018</a:t>
            </a:fld>
            <a:endParaRPr lang="en-US"/>
          </a:p>
        </p:txBody>
      </p:sp>
      <p:sp>
        <p:nvSpPr>
          <p:cNvPr id="5" name="Footer Placeholder 4">
            <a:extLst>
              <a:ext uri="{FF2B5EF4-FFF2-40B4-BE49-F238E27FC236}">
                <a16:creationId xmlns:a16="http://schemas.microsoft.com/office/drawing/2014/main" id="{2678EBF4-4698-4E48-9258-D600F5A980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67D0496-FAB1-F94D-933B-03F7467961AB}"/>
              </a:ext>
            </a:extLst>
          </p:cNvPr>
          <p:cNvSpPr>
            <a:spLocks noGrp="1"/>
          </p:cNvSpPr>
          <p:nvPr>
            <p:ph type="sldNum" sz="quarter" idx="12"/>
          </p:nvPr>
        </p:nvSpPr>
        <p:spPr/>
        <p:txBody>
          <a:bodyPr/>
          <a:lstStyle/>
          <a:p>
            <a:fld id="{CCFA2E67-60A9-C341-A9E2-F95F880D7C49}" type="slidenum">
              <a:rPr lang="en-US" smtClean="0"/>
              <a:t>‹#›</a:t>
            </a:fld>
            <a:endParaRPr lang="en-US"/>
          </a:p>
        </p:txBody>
      </p:sp>
    </p:spTree>
    <p:extLst>
      <p:ext uri="{BB962C8B-B14F-4D97-AF65-F5344CB8AC3E}">
        <p14:creationId xmlns:p14="http://schemas.microsoft.com/office/powerpoint/2010/main" val="18037114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54A93F-CC27-6344-9030-47184F985D5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8720C46-DE2E-0B4A-A041-E2BBB1928B1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D2632E8-DCE8-664A-80FF-A8B639BC1EC9}"/>
              </a:ext>
            </a:extLst>
          </p:cNvPr>
          <p:cNvSpPr>
            <a:spLocks noGrp="1"/>
          </p:cNvSpPr>
          <p:nvPr>
            <p:ph type="dt" sz="half" idx="10"/>
          </p:nvPr>
        </p:nvSpPr>
        <p:spPr/>
        <p:txBody>
          <a:bodyPr/>
          <a:lstStyle/>
          <a:p>
            <a:fld id="{3C42A696-9115-5A49-A07A-FFCC62D284FE}" type="datetimeFigureOut">
              <a:rPr lang="en-US" smtClean="0"/>
              <a:t>7/18/2018</a:t>
            </a:fld>
            <a:endParaRPr lang="en-US"/>
          </a:p>
        </p:txBody>
      </p:sp>
      <p:sp>
        <p:nvSpPr>
          <p:cNvPr id="5" name="Footer Placeholder 4">
            <a:extLst>
              <a:ext uri="{FF2B5EF4-FFF2-40B4-BE49-F238E27FC236}">
                <a16:creationId xmlns:a16="http://schemas.microsoft.com/office/drawing/2014/main" id="{7B7B1B60-3CCE-2845-AAD5-134168BF53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0FEFE7-4DC4-C842-986A-27A55E8609F0}"/>
              </a:ext>
            </a:extLst>
          </p:cNvPr>
          <p:cNvSpPr>
            <a:spLocks noGrp="1"/>
          </p:cNvSpPr>
          <p:nvPr>
            <p:ph type="sldNum" sz="quarter" idx="12"/>
          </p:nvPr>
        </p:nvSpPr>
        <p:spPr/>
        <p:txBody>
          <a:bodyPr/>
          <a:lstStyle/>
          <a:p>
            <a:fld id="{CCFA2E67-60A9-C341-A9E2-F95F880D7C49}" type="slidenum">
              <a:rPr lang="en-US" smtClean="0"/>
              <a:t>‹#›</a:t>
            </a:fld>
            <a:endParaRPr lang="en-US"/>
          </a:p>
        </p:txBody>
      </p:sp>
    </p:spTree>
    <p:extLst>
      <p:ext uri="{BB962C8B-B14F-4D97-AF65-F5344CB8AC3E}">
        <p14:creationId xmlns:p14="http://schemas.microsoft.com/office/powerpoint/2010/main" val="18978724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0C0A96-EF40-6D40-9DA7-87751EADFBF4}"/>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0E249F8-FFA1-7C4C-BB30-6254E915EB59}"/>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E9F5090-D9BC-1344-9649-359978D6E43E}"/>
              </a:ext>
            </a:extLst>
          </p:cNvPr>
          <p:cNvSpPr>
            <a:spLocks noGrp="1"/>
          </p:cNvSpPr>
          <p:nvPr>
            <p:ph type="dt" sz="half" idx="10"/>
          </p:nvPr>
        </p:nvSpPr>
        <p:spPr/>
        <p:txBody>
          <a:bodyPr/>
          <a:lstStyle/>
          <a:p>
            <a:fld id="{3C42A696-9115-5A49-A07A-FFCC62D284FE}" type="datetimeFigureOut">
              <a:rPr lang="en-US" smtClean="0"/>
              <a:t>7/18/2018</a:t>
            </a:fld>
            <a:endParaRPr lang="en-US"/>
          </a:p>
        </p:txBody>
      </p:sp>
      <p:sp>
        <p:nvSpPr>
          <p:cNvPr id="5" name="Footer Placeholder 4">
            <a:extLst>
              <a:ext uri="{FF2B5EF4-FFF2-40B4-BE49-F238E27FC236}">
                <a16:creationId xmlns:a16="http://schemas.microsoft.com/office/drawing/2014/main" id="{DFC0DE84-8479-614D-B403-906B2151332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C36C2F-DF16-AB4F-8D1E-D9EE61D857EF}"/>
              </a:ext>
            </a:extLst>
          </p:cNvPr>
          <p:cNvSpPr>
            <a:spLocks noGrp="1"/>
          </p:cNvSpPr>
          <p:nvPr>
            <p:ph type="sldNum" sz="quarter" idx="12"/>
          </p:nvPr>
        </p:nvSpPr>
        <p:spPr/>
        <p:txBody>
          <a:bodyPr/>
          <a:lstStyle/>
          <a:p>
            <a:fld id="{CCFA2E67-60A9-C341-A9E2-F95F880D7C49}" type="slidenum">
              <a:rPr lang="en-US" smtClean="0"/>
              <a:t>‹#›</a:t>
            </a:fld>
            <a:endParaRPr lang="en-US"/>
          </a:p>
        </p:txBody>
      </p:sp>
    </p:spTree>
    <p:extLst>
      <p:ext uri="{BB962C8B-B14F-4D97-AF65-F5344CB8AC3E}">
        <p14:creationId xmlns:p14="http://schemas.microsoft.com/office/powerpoint/2010/main" val="20237561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D2546C-7A74-1D4E-9131-41B032AB173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20DA706-DC33-FF4C-A4F1-D158883CC09E}"/>
              </a:ext>
            </a:extLst>
          </p:cNvPr>
          <p:cNvSpPr>
            <a:spLocks noGrp="1"/>
          </p:cNvSpPr>
          <p:nvPr>
            <p:ph sz="half" idx="1"/>
          </p:nvPr>
        </p:nvSpPr>
        <p:spPr>
          <a:xfrm>
            <a:off x="62865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B700629-933F-9F4A-A467-8F5789F2580E}"/>
              </a:ext>
            </a:extLst>
          </p:cNvPr>
          <p:cNvSpPr>
            <a:spLocks noGrp="1"/>
          </p:cNvSpPr>
          <p:nvPr>
            <p:ph sz="half" idx="2"/>
          </p:nvPr>
        </p:nvSpPr>
        <p:spPr>
          <a:xfrm>
            <a:off x="464820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8DFEE25-2BD4-8540-BDB4-6E97BEEEA0DF}"/>
              </a:ext>
            </a:extLst>
          </p:cNvPr>
          <p:cNvSpPr>
            <a:spLocks noGrp="1"/>
          </p:cNvSpPr>
          <p:nvPr>
            <p:ph type="dt" sz="half" idx="10"/>
          </p:nvPr>
        </p:nvSpPr>
        <p:spPr/>
        <p:txBody>
          <a:bodyPr/>
          <a:lstStyle/>
          <a:p>
            <a:fld id="{3C42A696-9115-5A49-A07A-FFCC62D284FE}" type="datetimeFigureOut">
              <a:rPr lang="en-US" smtClean="0"/>
              <a:t>7/18/2018</a:t>
            </a:fld>
            <a:endParaRPr lang="en-US"/>
          </a:p>
        </p:txBody>
      </p:sp>
      <p:sp>
        <p:nvSpPr>
          <p:cNvPr id="6" name="Footer Placeholder 5">
            <a:extLst>
              <a:ext uri="{FF2B5EF4-FFF2-40B4-BE49-F238E27FC236}">
                <a16:creationId xmlns:a16="http://schemas.microsoft.com/office/drawing/2014/main" id="{6CEEAF7F-B080-D744-A4B0-FD2FBDEEBAC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B0FABEC-7773-DA41-B808-D04FAF129958}"/>
              </a:ext>
            </a:extLst>
          </p:cNvPr>
          <p:cNvSpPr>
            <a:spLocks noGrp="1"/>
          </p:cNvSpPr>
          <p:nvPr>
            <p:ph type="sldNum" sz="quarter" idx="12"/>
          </p:nvPr>
        </p:nvSpPr>
        <p:spPr/>
        <p:txBody>
          <a:bodyPr/>
          <a:lstStyle/>
          <a:p>
            <a:fld id="{CCFA2E67-60A9-C341-A9E2-F95F880D7C49}" type="slidenum">
              <a:rPr lang="en-US" smtClean="0"/>
              <a:t>‹#›</a:t>
            </a:fld>
            <a:endParaRPr lang="en-US"/>
          </a:p>
        </p:txBody>
      </p:sp>
    </p:spTree>
    <p:extLst>
      <p:ext uri="{BB962C8B-B14F-4D97-AF65-F5344CB8AC3E}">
        <p14:creationId xmlns:p14="http://schemas.microsoft.com/office/powerpoint/2010/main" val="25720125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B6D08-1A79-4B4B-97DF-80E8A5F36CBA}"/>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ACE3999-229C-DB44-B93C-41F0411FCE98}"/>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71D08B5-728F-814F-A74C-3B55EADD5FDD}"/>
              </a:ext>
            </a:extLst>
          </p:cNvPr>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D263DCF-032D-FA4E-B271-4ACCA3555478}"/>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753D45F-1539-3448-A362-FE3DD0CBB058}"/>
              </a:ext>
            </a:extLst>
          </p:cNvPr>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0890AFB-5B88-5045-8290-633E2C0A4AF2}"/>
              </a:ext>
            </a:extLst>
          </p:cNvPr>
          <p:cNvSpPr>
            <a:spLocks noGrp="1"/>
          </p:cNvSpPr>
          <p:nvPr>
            <p:ph type="dt" sz="half" idx="10"/>
          </p:nvPr>
        </p:nvSpPr>
        <p:spPr/>
        <p:txBody>
          <a:bodyPr/>
          <a:lstStyle/>
          <a:p>
            <a:fld id="{3C42A696-9115-5A49-A07A-FFCC62D284FE}" type="datetimeFigureOut">
              <a:rPr lang="en-US" smtClean="0"/>
              <a:t>7/18/2018</a:t>
            </a:fld>
            <a:endParaRPr lang="en-US"/>
          </a:p>
        </p:txBody>
      </p:sp>
      <p:sp>
        <p:nvSpPr>
          <p:cNvPr id="8" name="Footer Placeholder 7">
            <a:extLst>
              <a:ext uri="{FF2B5EF4-FFF2-40B4-BE49-F238E27FC236}">
                <a16:creationId xmlns:a16="http://schemas.microsoft.com/office/drawing/2014/main" id="{1C71C9B5-C3BB-484B-883E-C22E90BF2BD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6DFBF0C-081B-5742-8894-23D5FDD1E835}"/>
              </a:ext>
            </a:extLst>
          </p:cNvPr>
          <p:cNvSpPr>
            <a:spLocks noGrp="1"/>
          </p:cNvSpPr>
          <p:nvPr>
            <p:ph type="sldNum" sz="quarter" idx="12"/>
          </p:nvPr>
        </p:nvSpPr>
        <p:spPr/>
        <p:txBody>
          <a:bodyPr/>
          <a:lstStyle/>
          <a:p>
            <a:fld id="{CCFA2E67-60A9-C341-A9E2-F95F880D7C49}" type="slidenum">
              <a:rPr lang="en-US" smtClean="0"/>
              <a:t>‹#›</a:t>
            </a:fld>
            <a:endParaRPr lang="en-US"/>
          </a:p>
        </p:txBody>
      </p:sp>
    </p:spTree>
    <p:extLst>
      <p:ext uri="{BB962C8B-B14F-4D97-AF65-F5344CB8AC3E}">
        <p14:creationId xmlns:p14="http://schemas.microsoft.com/office/powerpoint/2010/main" val="38878307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32026-81D5-9A43-9972-1D524B1A365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BC6CC97-98F2-4446-BB7F-8C8E109382AF}"/>
              </a:ext>
            </a:extLst>
          </p:cNvPr>
          <p:cNvSpPr>
            <a:spLocks noGrp="1"/>
          </p:cNvSpPr>
          <p:nvPr>
            <p:ph type="dt" sz="half" idx="10"/>
          </p:nvPr>
        </p:nvSpPr>
        <p:spPr/>
        <p:txBody>
          <a:bodyPr/>
          <a:lstStyle/>
          <a:p>
            <a:fld id="{3C42A696-9115-5A49-A07A-FFCC62D284FE}" type="datetimeFigureOut">
              <a:rPr lang="en-US" smtClean="0"/>
              <a:t>7/18/2018</a:t>
            </a:fld>
            <a:endParaRPr lang="en-US"/>
          </a:p>
        </p:txBody>
      </p:sp>
      <p:sp>
        <p:nvSpPr>
          <p:cNvPr id="4" name="Footer Placeholder 3">
            <a:extLst>
              <a:ext uri="{FF2B5EF4-FFF2-40B4-BE49-F238E27FC236}">
                <a16:creationId xmlns:a16="http://schemas.microsoft.com/office/drawing/2014/main" id="{D5BDFD9D-8D74-9045-9CA9-1BA2529CBE0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36D2D97-CB2F-2C4B-BB47-CEF60E1A665E}"/>
              </a:ext>
            </a:extLst>
          </p:cNvPr>
          <p:cNvSpPr>
            <a:spLocks noGrp="1"/>
          </p:cNvSpPr>
          <p:nvPr>
            <p:ph type="sldNum" sz="quarter" idx="12"/>
          </p:nvPr>
        </p:nvSpPr>
        <p:spPr/>
        <p:txBody>
          <a:bodyPr/>
          <a:lstStyle/>
          <a:p>
            <a:fld id="{CCFA2E67-60A9-C341-A9E2-F95F880D7C49}" type="slidenum">
              <a:rPr lang="en-US" smtClean="0"/>
              <a:t>‹#›</a:t>
            </a:fld>
            <a:endParaRPr lang="en-US"/>
          </a:p>
        </p:txBody>
      </p:sp>
    </p:spTree>
    <p:extLst>
      <p:ext uri="{BB962C8B-B14F-4D97-AF65-F5344CB8AC3E}">
        <p14:creationId xmlns:p14="http://schemas.microsoft.com/office/powerpoint/2010/main" val="42683020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F5156C9-35B2-4545-A05B-2DCEB3743461}"/>
              </a:ext>
            </a:extLst>
          </p:cNvPr>
          <p:cNvSpPr>
            <a:spLocks noGrp="1"/>
          </p:cNvSpPr>
          <p:nvPr>
            <p:ph type="dt" sz="half" idx="10"/>
          </p:nvPr>
        </p:nvSpPr>
        <p:spPr/>
        <p:txBody>
          <a:bodyPr/>
          <a:lstStyle/>
          <a:p>
            <a:fld id="{3C42A696-9115-5A49-A07A-FFCC62D284FE}" type="datetimeFigureOut">
              <a:rPr lang="en-US" smtClean="0"/>
              <a:t>7/18/2018</a:t>
            </a:fld>
            <a:endParaRPr lang="en-US"/>
          </a:p>
        </p:txBody>
      </p:sp>
      <p:sp>
        <p:nvSpPr>
          <p:cNvPr id="3" name="Footer Placeholder 2">
            <a:extLst>
              <a:ext uri="{FF2B5EF4-FFF2-40B4-BE49-F238E27FC236}">
                <a16:creationId xmlns:a16="http://schemas.microsoft.com/office/drawing/2014/main" id="{394E7591-4E3B-2E4F-AF9F-66FDB71D7DD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9255248-5FD0-664F-8213-D104D4D64C2C}"/>
              </a:ext>
            </a:extLst>
          </p:cNvPr>
          <p:cNvSpPr>
            <a:spLocks noGrp="1"/>
          </p:cNvSpPr>
          <p:nvPr>
            <p:ph type="sldNum" sz="quarter" idx="12"/>
          </p:nvPr>
        </p:nvSpPr>
        <p:spPr/>
        <p:txBody>
          <a:bodyPr/>
          <a:lstStyle/>
          <a:p>
            <a:fld id="{CCFA2E67-60A9-C341-A9E2-F95F880D7C49}" type="slidenum">
              <a:rPr lang="en-US" smtClean="0"/>
              <a:t>‹#›</a:t>
            </a:fld>
            <a:endParaRPr lang="en-US"/>
          </a:p>
        </p:txBody>
      </p:sp>
    </p:spTree>
    <p:extLst>
      <p:ext uri="{BB962C8B-B14F-4D97-AF65-F5344CB8AC3E}">
        <p14:creationId xmlns:p14="http://schemas.microsoft.com/office/powerpoint/2010/main" val="3088980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58"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pic>
        <p:nvPicPr>
          <p:cNvPr id="4" name="Victory-LinkedIn-Cover.jpg" descr="Victory-LinkedIn-Cover.jpg">
            <a:extLst>
              <a:ext uri="{FF2B5EF4-FFF2-40B4-BE49-F238E27FC236}">
                <a16:creationId xmlns:a16="http://schemas.microsoft.com/office/drawing/2014/main" id="{ECDB7928-78BC-3742-83DD-7EDD288D833A}"/>
              </a:ext>
            </a:extLst>
          </p:cNvPr>
          <p:cNvPicPr>
            <a:picLocks noChangeAspect="1"/>
          </p:cNvPicPr>
          <p:nvPr userDrawn="1"/>
        </p:nvPicPr>
        <p:blipFill>
          <a:blip r:embed="rId2">
            <a:extLst/>
          </a:blip>
          <a:srcRect l="16604" t="51713" r="6342" b="26080"/>
          <a:stretch>
            <a:fillRect/>
          </a:stretch>
        </p:blipFill>
        <p:spPr>
          <a:xfrm>
            <a:off x="-12700" y="-12700"/>
            <a:ext cx="9169400" cy="802184"/>
          </a:xfrm>
          <a:prstGeom prst="rect">
            <a:avLst/>
          </a:prstGeom>
          <a:ln w="12700">
            <a:miter lim="400000"/>
          </a:ln>
        </p:spPr>
      </p:pic>
      <p:pic>
        <p:nvPicPr>
          <p:cNvPr id="5" name="Victory-Innovations-Co-facebook-OG.png" descr="Victory-Innovations-Co-facebook-OG.png">
            <a:extLst>
              <a:ext uri="{FF2B5EF4-FFF2-40B4-BE49-F238E27FC236}">
                <a16:creationId xmlns:a16="http://schemas.microsoft.com/office/drawing/2014/main" id="{9F09863E-4983-4B4B-8DE1-9C2D7AF3998A}"/>
              </a:ext>
            </a:extLst>
          </p:cNvPr>
          <p:cNvPicPr>
            <a:picLocks noChangeAspect="1"/>
          </p:cNvPicPr>
          <p:nvPr userDrawn="1"/>
        </p:nvPicPr>
        <p:blipFill>
          <a:blip r:embed="rId3">
            <a:extLst/>
          </a:blip>
          <a:stretch>
            <a:fillRect/>
          </a:stretch>
        </p:blipFill>
        <p:spPr>
          <a:xfrm>
            <a:off x="77092" y="-206145"/>
            <a:ext cx="2676312" cy="1378706"/>
          </a:xfrm>
          <a:prstGeom prst="rect">
            <a:avLst/>
          </a:prstGeom>
          <a:ln w="12700">
            <a:miter lim="400000"/>
          </a:ln>
        </p:spPr>
      </p:pic>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BAC5B0-6C62-D34B-868B-EB5BD766EC46}"/>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6268BA7-81E1-FF43-9DCD-327ADB2B8D99}"/>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CBBE0F2-716B-3247-BE6A-EC24C179B1F3}"/>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2572EEA-F955-4C41-95C9-E5435440431C}"/>
              </a:ext>
            </a:extLst>
          </p:cNvPr>
          <p:cNvSpPr>
            <a:spLocks noGrp="1"/>
          </p:cNvSpPr>
          <p:nvPr>
            <p:ph type="dt" sz="half" idx="10"/>
          </p:nvPr>
        </p:nvSpPr>
        <p:spPr/>
        <p:txBody>
          <a:bodyPr/>
          <a:lstStyle/>
          <a:p>
            <a:fld id="{3C42A696-9115-5A49-A07A-FFCC62D284FE}" type="datetimeFigureOut">
              <a:rPr lang="en-US" smtClean="0"/>
              <a:t>7/18/2018</a:t>
            </a:fld>
            <a:endParaRPr lang="en-US"/>
          </a:p>
        </p:txBody>
      </p:sp>
      <p:sp>
        <p:nvSpPr>
          <p:cNvPr id="6" name="Footer Placeholder 5">
            <a:extLst>
              <a:ext uri="{FF2B5EF4-FFF2-40B4-BE49-F238E27FC236}">
                <a16:creationId xmlns:a16="http://schemas.microsoft.com/office/drawing/2014/main" id="{AA51BF03-6062-6C4E-944C-44C6DD1B63C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6068247-93EB-8F40-9475-E058618D7F38}"/>
              </a:ext>
            </a:extLst>
          </p:cNvPr>
          <p:cNvSpPr>
            <a:spLocks noGrp="1"/>
          </p:cNvSpPr>
          <p:nvPr>
            <p:ph type="sldNum" sz="quarter" idx="12"/>
          </p:nvPr>
        </p:nvSpPr>
        <p:spPr/>
        <p:txBody>
          <a:bodyPr/>
          <a:lstStyle/>
          <a:p>
            <a:fld id="{CCFA2E67-60A9-C341-A9E2-F95F880D7C49}" type="slidenum">
              <a:rPr lang="en-US" smtClean="0"/>
              <a:t>‹#›</a:t>
            </a:fld>
            <a:endParaRPr lang="en-US"/>
          </a:p>
        </p:txBody>
      </p:sp>
    </p:spTree>
    <p:extLst>
      <p:ext uri="{BB962C8B-B14F-4D97-AF65-F5344CB8AC3E}">
        <p14:creationId xmlns:p14="http://schemas.microsoft.com/office/powerpoint/2010/main" val="17470902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233331-D935-9A4D-B2EA-93A93C0550AC}"/>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A387993-05CA-3D45-9F36-F2568CEE8A39}"/>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6B70419-9F3A-5548-A366-7EE07B4BEA8A}"/>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D93AC30-153A-A146-8DD1-F2DEA844B10A}"/>
              </a:ext>
            </a:extLst>
          </p:cNvPr>
          <p:cNvSpPr>
            <a:spLocks noGrp="1"/>
          </p:cNvSpPr>
          <p:nvPr>
            <p:ph type="dt" sz="half" idx="10"/>
          </p:nvPr>
        </p:nvSpPr>
        <p:spPr/>
        <p:txBody>
          <a:bodyPr/>
          <a:lstStyle/>
          <a:p>
            <a:fld id="{3C42A696-9115-5A49-A07A-FFCC62D284FE}" type="datetimeFigureOut">
              <a:rPr lang="en-US" smtClean="0"/>
              <a:t>7/18/2018</a:t>
            </a:fld>
            <a:endParaRPr lang="en-US"/>
          </a:p>
        </p:txBody>
      </p:sp>
      <p:sp>
        <p:nvSpPr>
          <p:cNvPr id="6" name="Footer Placeholder 5">
            <a:extLst>
              <a:ext uri="{FF2B5EF4-FFF2-40B4-BE49-F238E27FC236}">
                <a16:creationId xmlns:a16="http://schemas.microsoft.com/office/drawing/2014/main" id="{10772342-6458-F84C-85F7-6C293347397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4AF5EAB-9872-124D-817E-664F8630D4B2}"/>
              </a:ext>
            </a:extLst>
          </p:cNvPr>
          <p:cNvSpPr>
            <a:spLocks noGrp="1"/>
          </p:cNvSpPr>
          <p:nvPr>
            <p:ph type="sldNum" sz="quarter" idx="12"/>
          </p:nvPr>
        </p:nvSpPr>
        <p:spPr/>
        <p:txBody>
          <a:bodyPr/>
          <a:lstStyle/>
          <a:p>
            <a:fld id="{CCFA2E67-60A9-C341-A9E2-F95F880D7C49}" type="slidenum">
              <a:rPr lang="en-US" smtClean="0"/>
              <a:t>‹#›</a:t>
            </a:fld>
            <a:endParaRPr lang="en-US"/>
          </a:p>
        </p:txBody>
      </p:sp>
    </p:spTree>
    <p:extLst>
      <p:ext uri="{BB962C8B-B14F-4D97-AF65-F5344CB8AC3E}">
        <p14:creationId xmlns:p14="http://schemas.microsoft.com/office/powerpoint/2010/main" val="39675022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11C40D-C194-3B4A-ACF9-8A04FE9266B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9B69D40-8041-6740-9A85-99042305DE1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70DB0C6-0BC8-8244-9CBD-5EACF53B8893}"/>
              </a:ext>
            </a:extLst>
          </p:cNvPr>
          <p:cNvSpPr>
            <a:spLocks noGrp="1"/>
          </p:cNvSpPr>
          <p:nvPr>
            <p:ph type="dt" sz="half" idx="10"/>
          </p:nvPr>
        </p:nvSpPr>
        <p:spPr/>
        <p:txBody>
          <a:bodyPr/>
          <a:lstStyle/>
          <a:p>
            <a:fld id="{3C42A696-9115-5A49-A07A-FFCC62D284FE}" type="datetimeFigureOut">
              <a:rPr lang="en-US" smtClean="0"/>
              <a:t>7/18/2018</a:t>
            </a:fld>
            <a:endParaRPr lang="en-US"/>
          </a:p>
        </p:txBody>
      </p:sp>
      <p:sp>
        <p:nvSpPr>
          <p:cNvPr id="5" name="Footer Placeholder 4">
            <a:extLst>
              <a:ext uri="{FF2B5EF4-FFF2-40B4-BE49-F238E27FC236}">
                <a16:creationId xmlns:a16="http://schemas.microsoft.com/office/drawing/2014/main" id="{06493EDD-A4D6-2F45-81E5-2C618E62305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E786E3-CECC-2D45-ABE3-BA162CB451A3}"/>
              </a:ext>
            </a:extLst>
          </p:cNvPr>
          <p:cNvSpPr>
            <a:spLocks noGrp="1"/>
          </p:cNvSpPr>
          <p:nvPr>
            <p:ph type="sldNum" sz="quarter" idx="12"/>
          </p:nvPr>
        </p:nvSpPr>
        <p:spPr/>
        <p:txBody>
          <a:bodyPr/>
          <a:lstStyle/>
          <a:p>
            <a:fld id="{CCFA2E67-60A9-C341-A9E2-F95F880D7C49}" type="slidenum">
              <a:rPr lang="en-US" smtClean="0"/>
              <a:t>‹#›</a:t>
            </a:fld>
            <a:endParaRPr lang="en-US"/>
          </a:p>
        </p:txBody>
      </p:sp>
    </p:spTree>
    <p:extLst>
      <p:ext uri="{BB962C8B-B14F-4D97-AF65-F5344CB8AC3E}">
        <p14:creationId xmlns:p14="http://schemas.microsoft.com/office/powerpoint/2010/main" val="19121473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CF44990-8689-9248-B01A-FF4875A4B647}"/>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F248CDF-7D4B-8547-BA61-4C0777128867}"/>
              </a:ext>
            </a:extLst>
          </p:cNvPr>
          <p:cNvSpPr>
            <a:spLocks noGrp="1"/>
          </p:cNvSpPr>
          <p:nvPr>
            <p:ph type="body" orient="vert" idx="1"/>
          </p:nvPr>
        </p:nvSpPr>
        <p:spPr>
          <a:xfrm>
            <a:off x="628650" y="365125"/>
            <a:ext cx="57626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078819E-1E61-684E-8255-34120401926F}"/>
              </a:ext>
            </a:extLst>
          </p:cNvPr>
          <p:cNvSpPr>
            <a:spLocks noGrp="1"/>
          </p:cNvSpPr>
          <p:nvPr>
            <p:ph type="dt" sz="half" idx="10"/>
          </p:nvPr>
        </p:nvSpPr>
        <p:spPr/>
        <p:txBody>
          <a:bodyPr/>
          <a:lstStyle/>
          <a:p>
            <a:fld id="{3C42A696-9115-5A49-A07A-FFCC62D284FE}" type="datetimeFigureOut">
              <a:rPr lang="en-US" smtClean="0"/>
              <a:t>7/18/2018</a:t>
            </a:fld>
            <a:endParaRPr lang="en-US"/>
          </a:p>
        </p:txBody>
      </p:sp>
      <p:sp>
        <p:nvSpPr>
          <p:cNvPr id="5" name="Footer Placeholder 4">
            <a:extLst>
              <a:ext uri="{FF2B5EF4-FFF2-40B4-BE49-F238E27FC236}">
                <a16:creationId xmlns:a16="http://schemas.microsoft.com/office/drawing/2014/main" id="{FF89E4D7-8FF1-5B43-B2DA-D44D33CB20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425E05-B4FC-4842-9521-F97EF2A474E3}"/>
              </a:ext>
            </a:extLst>
          </p:cNvPr>
          <p:cNvSpPr>
            <a:spLocks noGrp="1"/>
          </p:cNvSpPr>
          <p:nvPr>
            <p:ph type="sldNum" sz="quarter" idx="12"/>
          </p:nvPr>
        </p:nvSpPr>
        <p:spPr/>
        <p:txBody>
          <a:bodyPr/>
          <a:lstStyle/>
          <a:p>
            <a:fld id="{CCFA2E67-60A9-C341-A9E2-F95F880D7C49}" type="slidenum">
              <a:rPr lang="en-US" smtClean="0"/>
              <a:t>‹#›</a:t>
            </a:fld>
            <a:endParaRPr lang="en-US"/>
          </a:p>
        </p:txBody>
      </p:sp>
    </p:spTree>
    <p:extLst>
      <p:ext uri="{BB962C8B-B14F-4D97-AF65-F5344CB8AC3E}">
        <p14:creationId xmlns:p14="http://schemas.microsoft.com/office/powerpoint/2010/main" val="32918152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65"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
        <p:nvSpPr>
          <p:cNvPr id="3" name="Shape 174">
            <a:extLst>
              <a:ext uri="{FF2B5EF4-FFF2-40B4-BE49-F238E27FC236}">
                <a16:creationId xmlns:a16="http://schemas.microsoft.com/office/drawing/2014/main" id="{63F80664-93A5-AB48-BA95-0505F043544C}"/>
              </a:ext>
            </a:extLst>
          </p:cNvPr>
          <p:cNvSpPr/>
          <p:nvPr userDrawn="1"/>
        </p:nvSpPr>
        <p:spPr>
          <a:xfrm>
            <a:off x="1126131" y="784704"/>
            <a:ext cx="8031946" cy="584576"/>
          </a:xfrm>
          <a:custGeom>
            <a:avLst/>
            <a:gdLst/>
            <a:ahLst/>
            <a:cxnLst>
              <a:cxn ang="0">
                <a:pos x="wd2" y="hd2"/>
              </a:cxn>
              <a:cxn ang="5400000">
                <a:pos x="wd2" y="hd2"/>
              </a:cxn>
              <a:cxn ang="10800000">
                <a:pos x="wd2" y="hd2"/>
              </a:cxn>
              <a:cxn ang="16200000">
                <a:pos x="wd2" y="hd2"/>
              </a:cxn>
            </a:cxnLst>
            <a:rect l="0" t="0" r="r" b="b"/>
            <a:pathLst>
              <a:path w="21600" h="21600" extrusionOk="0">
                <a:moveTo>
                  <a:pt x="0" y="135"/>
                </a:moveTo>
                <a:lnTo>
                  <a:pt x="1059" y="21600"/>
                </a:lnTo>
                <a:lnTo>
                  <a:pt x="21600" y="21600"/>
                </a:lnTo>
                <a:lnTo>
                  <a:pt x="21600" y="0"/>
                </a:lnTo>
                <a:lnTo>
                  <a:pt x="0" y="135"/>
                </a:lnTo>
                <a:close/>
              </a:path>
            </a:pathLst>
          </a:custGeom>
          <a:gradFill>
            <a:gsLst>
              <a:gs pos="0">
                <a:srgbClr val="0F5439"/>
              </a:gs>
              <a:gs pos="100000">
                <a:srgbClr val="1E803E"/>
              </a:gs>
            </a:gsLst>
            <a:lin ang="21556138"/>
          </a:gradFill>
          <a:ln w="12700">
            <a:miter lim="400000"/>
          </a:ln>
        </p:spPr>
        <p:txBody>
          <a:bodyPr lIns="45718" tIns="45718" rIns="45718" bIns="45718"/>
          <a:lstStyle/>
          <a:p>
            <a:pPr>
              <a:defRPr>
                <a:latin typeface="+mj-lt"/>
                <a:ea typeface="+mj-ea"/>
                <a:cs typeface="+mj-cs"/>
                <a:sym typeface="Calibri"/>
              </a:defRPr>
            </a:pPr>
            <a:endParaRPr dirty="0"/>
          </a:p>
        </p:txBody>
      </p:sp>
      <p:pic>
        <p:nvPicPr>
          <p:cNvPr id="4" name="Victory-LinkedIn-Cover.jpg" descr="Victory-LinkedIn-Cover.jpg">
            <a:extLst>
              <a:ext uri="{FF2B5EF4-FFF2-40B4-BE49-F238E27FC236}">
                <a16:creationId xmlns:a16="http://schemas.microsoft.com/office/drawing/2014/main" id="{14D88F1D-0B33-914D-A52D-1C88E803E9D5}"/>
              </a:ext>
            </a:extLst>
          </p:cNvPr>
          <p:cNvPicPr>
            <a:picLocks noChangeAspect="1"/>
          </p:cNvPicPr>
          <p:nvPr userDrawn="1"/>
        </p:nvPicPr>
        <p:blipFill>
          <a:blip r:embed="rId2">
            <a:extLst/>
          </a:blip>
          <a:srcRect l="16604" t="51713" r="6342" b="26080"/>
          <a:stretch>
            <a:fillRect/>
          </a:stretch>
        </p:blipFill>
        <p:spPr>
          <a:xfrm>
            <a:off x="-12700" y="-12700"/>
            <a:ext cx="9169400" cy="802184"/>
          </a:xfrm>
          <a:prstGeom prst="rect">
            <a:avLst/>
          </a:prstGeom>
          <a:ln w="12700">
            <a:miter lim="400000"/>
          </a:ln>
        </p:spPr>
      </p:pic>
      <p:pic>
        <p:nvPicPr>
          <p:cNvPr id="5" name="Victory-Innovations-Co-facebook-OG.png" descr="Victory-Innovations-Co-facebook-OG.png">
            <a:extLst>
              <a:ext uri="{FF2B5EF4-FFF2-40B4-BE49-F238E27FC236}">
                <a16:creationId xmlns:a16="http://schemas.microsoft.com/office/drawing/2014/main" id="{F31604ED-3FCA-2749-81DC-88AF0B93835A}"/>
              </a:ext>
            </a:extLst>
          </p:cNvPr>
          <p:cNvPicPr>
            <a:picLocks noChangeAspect="1"/>
          </p:cNvPicPr>
          <p:nvPr userDrawn="1"/>
        </p:nvPicPr>
        <p:blipFill>
          <a:blip r:embed="rId3">
            <a:extLst/>
          </a:blip>
          <a:stretch>
            <a:fillRect/>
          </a:stretch>
        </p:blipFill>
        <p:spPr>
          <a:xfrm>
            <a:off x="77092" y="-206145"/>
            <a:ext cx="2676312" cy="1378706"/>
          </a:xfrm>
          <a:prstGeom prst="rect">
            <a:avLst/>
          </a:prstGeom>
          <a:ln w="12700">
            <a:miter lim="400000"/>
          </a:ln>
        </p:spPr>
      </p:pic>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685800" y="2130425"/>
            <a:ext cx="7772400" cy="1470025"/>
          </a:xfrm>
          <a:prstGeom prst="rect">
            <a:avLst/>
          </a:prstGeom>
        </p:spPr>
        <p:txBody>
          <a:bodyPr/>
          <a:lstStyle/>
          <a:p>
            <a:r>
              <a:t>Title Text</a:t>
            </a:r>
          </a:p>
        </p:txBody>
      </p:sp>
      <p:sp>
        <p:nvSpPr>
          <p:cNvPr id="12" name="Body Level One…"/>
          <p:cNvSpPr txBox="1">
            <a:spLocks noGrp="1"/>
          </p:cNvSpPr>
          <p:nvPr>
            <p:ph type="body" sz="quarter" idx="1"/>
          </p:nvPr>
        </p:nvSpPr>
        <p:spPr>
          <a:xfrm>
            <a:off x="1371600" y="3886200"/>
            <a:ext cx="6400800" cy="1752600"/>
          </a:xfrm>
          <a:prstGeom prst="rect">
            <a:avLst/>
          </a:prstGeom>
        </p:spPr>
        <p:txBody>
          <a:bodyPr/>
          <a:lstStyle>
            <a:lvl1pPr marL="0" indent="0" algn="ctr">
              <a:buSzTx/>
              <a:buFontTx/>
              <a:buNone/>
              <a:defRPr>
                <a:solidFill>
                  <a:srgbClr val="888888"/>
                </a:solidFill>
              </a:defRPr>
            </a:lvl1pPr>
            <a:lvl2pPr marL="0" indent="0" algn="ctr">
              <a:buSzTx/>
              <a:buFontTx/>
              <a:buNone/>
              <a:defRPr>
                <a:solidFill>
                  <a:srgbClr val="888888"/>
                </a:solidFill>
              </a:defRPr>
            </a:lvl2pPr>
            <a:lvl3pPr marL="0" indent="0" algn="ctr">
              <a:buSzTx/>
              <a:buFontTx/>
              <a:buNone/>
              <a:defRPr>
                <a:solidFill>
                  <a:srgbClr val="888888"/>
                </a:solidFill>
              </a:defRPr>
            </a:lvl3pPr>
            <a:lvl4pPr marL="0" indent="0" algn="ctr">
              <a:buSzTx/>
              <a:buFontTx/>
              <a:buNone/>
              <a:defRPr>
                <a:solidFill>
                  <a:srgbClr val="888888"/>
                </a:solidFill>
              </a:defRPr>
            </a:lvl4pPr>
            <a:lvl5pPr marL="0" indent="0" algn="ctr">
              <a:buSzTx/>
              <a:buFontTx/>
              <a:buNone/>
              <a:defRPr>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0" name="Title Text"/>
          <p:cNvSpPr txBox="1">
            <a:spLocks noGrp="1"/>
          </p:cNvSpPr>
          <p:nvPr>
            <p:ph type="title"/>
          </p:nvPr>
        </p:nvSpPr>
        <p:spPr>
          <a:prstGeom prst="rect">
            <a:avLst/>
          </a:prstGeom>
        </p:spPr>
        <p:txBody>
          <a:bodyPr/>
          <a:lstStyle/>
          <a:p>
            <a:r>
              <a:t>Title Text</a:t>
            </a:r>
          </a:p>
        </p:txBody>
      </p:sp>
      <p:sp>
        <p:nvSpPr>
          <p:cNvPr id="21"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2"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29" name="Title Text"/>
          <p:cNvSpPr txBox="1">
            <a:spLocks noGrp="1"/>
          </p:cNvSpPr>
          <p:nvPr>
            <p:ph type="title"/>
          </p:nvPr>
        </p:nvSpPr>
        <p:spPr>
          <a:xfrm>
            <a:off x="722312" y="4406900"/>
            <a:ext cx="7772401" cy="1362075"/>
          </a:xfrm>
          <a:prstGeom prst="rect">
            <a:avLst/>
          </a:prstGeom>
        </p:spPr>
        <p:txBody>
          <a:bodyPr anchor="t"/>
          <a:lstStyle>
            <a:lvl1pPr algn="l">
              <a:defRPr sz="4000" b="1" cap="all"/>
            </a:lvl1pPr>
          </a:lstStyle>
          <a:p>
            <a:r>
              <a:t>Title Text</a:t>
            </a:r>
          </a:p>
        </p:txBody>
      </p:sp>
      <p:sp>
        <p:nvSpPr>
          <p:cNvPr id="30" name="Body Level One…"/>
          <p:cNvSpPr txBox="1">
            <a:spLocks noGrp="1"/>
          </p:cNvSpPr>
          <p:nvPr>
            <p:ph type="body" sz="quarter" idx="1"/>
          </p:nvPr>
        </p:nvSpPr>
        <p:spPr>
          <a:xfrm>
            <a:off x="722312" y="2906713"/>
            <a:ext cx="7772401" cy="1500189"/>
          </a:xfrm>
          <a:prstGeom prst="rect">
            <a:avLst/>
          </a:prstGeom>
        </p:spPr>
        <p:txBody>
          <a:bodyPr anchor="b"/>
          <a:lstStyle>
            <a:lvl1pPr marL="0" indent="0">
              <a:spcBef>
                <a:spcPts val="400"/>
              </a:spcBef>
              <a:buSzTx/>
              <a:buFontTx/>
              <a:buNone/>
              <a:defRPr sz="2000">
                <a:solidFill>
                  <a:srgbClr val="888888"/>
                </a:solidFill>
              </a:defRPr>
            </a:lvl1pPr>
            <a:lvl2pPr marL="0" indent="0">
              <a:spcBef>
                <a:spcPts val="400"/>
              </a:spcBef>
              <a:buSzTx/>
              <a:buFontTx/>
              <a:buNone/>
              <a:defRPr sz="2000">
                <a:solidFill>
                  <a:srgbClr val="888888"/>
                </a:solidFill>
              </a:defRPr>
            </a:lvl2pPr>
            <a:lvl3pPr marL="0" indent="0">
              <a:spcBef>
                <a:spcPts val="400"/>
              </a:spcBef>
              <a:buSzTx/>
              <a:buFontTx/>
              <a:buNone/>
              <a:defRPr sz="2000">
                <a:solidFill>
                  <a:srgbClr val="888888"/>
                </a:solidFill>
              </a:defRPr>
            </a:lvl3pPr>
            <a:lvl4pPr marL="0" indent="0">
              <a:spcBef>
                <a:spcPts val="400"/>
              </a:spcBef>
              <a:buSzTx/>
              <a:buFontTx/>
              <a:buNone/>
              <a:defRPr sz="2000">
                <a:solidFill>
                  <a:srgbClr val="888888"/>
                </a:solidFill>
              </a:defRPr>
            </a:lvl4pPr>
            <a:lvl5pPr marL="0" indent="0">
              <a:spcBef>
                <a:spcPts val="400"/>
              </a:spcBef>
              <a:buSzTx/>
              <a:buFontTx/>
              <a:buNone/>
              <a:defRPr sz="20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38" name="Title Text"/>
          <p:cNvSpPr txBox="1">
            <a:spLocks noGrp="1"/>
          </p:cNvSpPr>
          <p:nvPr>
            <p:ph type="title"/>
          </p:nvPr>
        </p:nvSpPr>
        <p:spPr>
          <a:prstGeom prst="rect">
            <a:avLst/>
          </a:prstGeom>
        </p:spPr>
        <p:txBody>
          <a:bodyPr/>
          <a:lstStyle/>
          <a:p>
            <a:r>
              <a:t>Title Text</a:t>
            </a:r>
          </a:p>
        </p:txBody>
      </p:sp>
      <p:sp>
        <p:nvSpPr>
          <p:cNvPr id="39" name="Body Level One…"/>
          <p:cNvSpPr txBox="1">
            <a:spLocks noGrp="1"/>
          </p:cNvSpPr>
          <p:nvPr>
            <p:ph type="body" sz="half" idx="1"/>
          </p:nvPr>
        </p:nvSpPr>
        <p:spPr>
          <a:xfrm>
            <a:off x="457200" y="1600200"/>
            <a:ext cx="4038600" cy="4525963"/>
          </a:xfrm>
          <a:prstGeom prst="rect">
            <a:avLst/>
          </a:prstGeom>
        </p:spPr>
        <p:txBody>
          <a:bodyPr/>
          <a:lstStyle>
            <a:lvl1pPr>
              <a:spcBef>
                <a:spcPts val="600"/>
              </a:spcBef>
              <a:defRPr sz="2800"/>
            </a:lvl1pPr>
            <a:lvl2pPr marL="790575" indent="-333375">
              <a:spcBef>
                <a:spcPts val="600"/>
              </a:spcBef>
              <a:defRPr sz="2800"/>
            </a:lvl2pPr>
            <a:lvl3pPr marL="1234438" indent="-320038">
              <a:spcBef>
                <a:spcPts val="600"/>
              </a:spcBef>
              <a:defRPr sz="2800"/>
            </a:lvl3pPr>
            <a:lvl4pPr marL="1727200" indent="-355600">
              <a:spcBef>
                <a:spcPts val="600"/>
              </a:spcBef>
              <a:defRPr sz="2800"/>
            </a:lvl4pPr>
            <a:lvl5pPr marL="2184400" indent="-355600">
              <a:spcBef>
                <a:spcPts val="600"/>
              </a:spcBef>
              <a:defRPr sz="2800"/>
            </a:lvl5pPr>
          </a:lstStyle>
          <a:p>
            <a:r>
              <a:t>Body Level One</a:t>
            </a:r>
          </a:p>
          <a:p>
            <a:pPr lvl="1"/>
            <a:r>
              <a:t>Body Level Two</a:t>
            </a:r>
          </a:p>
          <a:p>
            <a:pPr lvl="2"/>
            <a:r>
              <a:t>Body Level Three</a:t>
            </a:r>
          </a:p>
          <a:p>
            <a:pPr lvl="3"/>
            <a:r>
              <a:t>Body Level Four</a:t>
            </a:r>
          </a:p>
          <a:p>
            <a:pPr lvl="4"/>
            <a:r>
              <a:t>Body Level Five</a:t>
            </a:r>
          </a:p>
        </p:txBody>
      </p:sp>
      <p:sp>
        <p:nvSpPr>
          <p:cNvPr id="40"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47" name="Title Text"/>
          <p:cNvSpPr txBox="1">
            <a:spLocks noGrp="1"/>
          </p:cNvSpPr>
          <p:nvPr>
            <p:ph type="title"/>
          </p:nvPr>
        </p:nvSpPr>
        <p:spPr>
          <a:prstGeom prst="rect">
            <a:avLst/>
          </a:prstGeom>
        </p:spPr>
        <p:txBody>
          <a:bodyPr/>
          <a:lstStyle/>
          <a:p>
            <a:r>
              <a:t>Title Text</a:t>
            </a:r>
          </a:p>
        </p:txBody>
      </p:sp>
      <p:sp>
        <p:nvSpPr>
          <p:cNvPr id="48" name="Body Level One…"/>
          <p:cNvSpPr txBox="1">
            <a:spLocks noGrp="1"/>
          </p:cNvSpPr>
          <p:nvPr>
            <p:ph type="body" sz="quarter" idx="1"/>
          </p:nvPr>
        </p:nvSpPr>
        <p:spPr>
          <a:xfrm>
            <a:off x="457200" y="1535112"/>
            <a:ext cx="4040188" cy="639763"/>
          </a:xfrm>
          <a:prstGeom prst="rect">
            <a:avLst/>
          </a:prstGeom>
        </p:spPr>
        <p:txBody>
          <a:bodyPr anchor="b"/>
          <a:lstStyle>
            <a:lvl1pPr marL="0" indent="0">
              <a:spcBef>
                <a:spcPts val="500"/>
              </a:spcBef>
              <a:buSzTx/>
              <a:buFontTx/>
              <a:buNone/>
              <a:defRPr sz="2400" b="1"/>
            </a:lvl1pPr>
            <a:lvl2pPr marL="0" indent="0">
              <a:spcBef>
                <a:spcPts val="500"/>
              </a:spcBef>
              <a:buSzTx/>
              <a:buFontTx/>
              <a:buNone/>
              <a:defRPr sz="2400" b="1"/>
            </a:lvl2pPr>
            <a:lvl3pPr marL="0" indent="0">
              <a:spcBef>
                <a:spcPts val="500"/>
              </a:spcBef>
              <a:buSzTx/>
              <a:buFontTx/>
              <a:buNone/>
              <a:defRPr sz="2400" b="1"/>
            </a:lvl3pPr>
            <a:lvl4pPr marL="0" indent="0">
              <a:spcBef>
                <a:spcPts val="500"/>
              </a:spcBef>
              <a:buSzTx/>
              <a:buFontTx/>
              <a:buNone/>
              <a:defRPr sz="2400" b="1"/>
            </a:lvl4pPr>
            <a:lvl5pPr marL="0" indent="0">
              <a:spcBef>
                <a:spcPts val="500"/>
              </a:spcBef>
              <a:buSzTx/>
              <a:buFont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49" name="Shape 49"/>
          <p:cNvSpPr>
            <a:spLocks noGrp="1"/>
          </p:cNvSpPr>
          <p:nvPr>
            <p:ph type="body" sz="quarter" idx="13"/>
          </p:nvPr>
        </p:nvSpPr>
        <p:spPr>
          <a:xfrm>
            <a:off x="4645025" y="1535112"/>
            <a:ext cx="4041775" cy="639764"/>
          </a:xfrm>
          <a:prstGeom prst="rect">
            <a:avLst/>
          </a:prstGeom>
        </p:spPr>
        <p:txBody>
          <a:bodyPr anchor="b"/>
          <a:lstStyle/>
          <a:p>
            <a:endParaRPr/>
          </a:p>
        </p:txBody>
      </p:sp>
      <p:sp>
        <p:nvSpPr>
          <p:cNvPr id="50"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72" name="Title Text"/>
          <p:cNvSpPr txBox="1">
            <a:spLocks noGrp="1"/>
          </p:cNvSpPr>
          <p:nvPr>
            <p:ph type="title"/>
          </p:nvPr>
        </p:nvSpPr>
        <p:spPr>
          <a:xfrm>
            <a:off x="457200" y="273050"/>
            <a:ext cx="3008315" cy="1162050"/>
          </a:xfrm>
          <a:prstGeom prst="rect">
            <a:avLst/>
          </a:prstGeom>
        </p:spPr>
        <p:txBody>
          <a:bodyPr anchor="b"/>
          <a:lstStyle>
            <a:lvl1pPr algn="l">
              <a:defRPr sz="2000" b="1"/>
            </a:lvl1pPr>
          </a:lstStyle>
          <a:p>
            <a:r>
              <a:t>Title Text</a:t>
            </a:r>
          </a:p>
        </p:txBody>
      </p:sp>
      <p:sp>
        <p:nvSpPr>
          <p:cNvPr id="73" name="Body Level One…"/>
          <p:cNvSpPr txBox="1">
            <a:spLocks noGrp="1"/>
          </p:cNvSpPr>
          <p:nvPr>
            <p:ph type="body" idx="1"/>
          </p:nvPr>
        </p:nvSpPr>
        <p:spPr>
          <a:xfrm>
            <a:off x="3575050" y="273050"/>
            <a:ext cx="5111750" cy="5853113"/>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4" name="Shape 74"/>
          <p:cNvSpPr>
            <a:spLocks noGrp="1"/>
          </p:cNvSpPr>
          <p:nvPr>
            <p:ph type="body" sz="half" idx="13"/>
          </p:nvPr>
        </p:nvSpPr>
        <p:spPr>
          <a:xfrm>
            <a:off x="457198" y="1435100"/>
            <a:ext cx="3008317" cy="4691063"/>
          </a:xfrm>
          <a:prstGeom prst="rect">
            <a:avLst/>
          </a:prstGeom>
        </p:spPr>
        <p:txBody>
          <a:bodyPr/>
          <a:lstStyle/>
          <a:p>
            <a:endParaRPr/>
          </a:p>
        </p:txBody>
      </p:sp>
      <p:sp>
        <p:nvSpPr>
          <p:cNvPr id="75"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457200" y="274638"/>
            <a:ext cx="8229600" cy="1143001"/>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chor="ctr">
            <a:normAutofit/>
          </a:bodyPr>
          <a:lstStyle/>
          <a:p>
            <a:r>
              <a:rPr dirty="0"/>
              <a:t>Title Text</a:t>
            </a:r>
          </a:p>
        </p:txBody>
      </p:sp>
      <p:sp>
        <p:nvSpPr>
          <p:cNvPr id="3" name="Body Level One…"/>
          <p:cNvSpPr txBox="1">
            <a:spLocks noGrp="1"/>
          </p:cNvSpPr>
          <p:nvPr>
            <p:ph type="body" idx="1"/>
          </p:nvPr>
        </p:nvSpPr>
        <p:spPr>
          <a:xfrm>
            <a:off x="457200" y="1600200"/>
            <a:ext cx="8229600" cy="4525963"/>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ormAutofit/>
          </a:body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4" name="Slide Number"/>
          <p:cNvSpPr txBox="1">
            <a:spLocks noGrp="1"/>
          </p:cNvSpPr>
          <p:nvPr>
            <p:ph type="sldNum" sz="quarter" idx="2"/>
          </p:nvPr>
        </p:nvSpPr>
        <p:spPr>
          <a:xfrm>
            <a:off x="8422820" y="6404293"/>
            <a:ext cx="263980" cy="269239"/>
          </a:xfrm>
          <a:prstGeom prst="rect">
            <a:avLst/>
          </a:prstGeom>
          <a:ln w="12700">
            <a:miter lim="400000"/>
          </a:ln>
        </p:spPr>
        <p:txBody>
          <a:bodyPr wrap="none" lIns="45718" tIns="45718" rIns="45718" bIns="45718" anchor="ctr">
            <a:spAutoFit/>
          </a:bodyPr>
          <a:lstStyle>
            <a:lvl1pPr algn="r">
              <a:defRPr sz="1200">
                <a:solidFill>
                  <a:srgbClr val="888888"/>
                </a:solidFill>
                <a:latin typeface="+mj-lt"/>
                <a:ea typeface="+mj-ea"/>
                <a:cs typeface="+mj-cs"/>
                <a:sym typeface="Calibri"/>
              </a:defRPr>
            </a:lvl1pPr>
          </a:lstStyle>
          <a:p>
            <a:fld id="{86CB4B4D-7CA3-9044-876B-883B54F8677D}" type="slidenum">
              <a:rPr/>
              <a:t>‹#›</a:t>
            </a:fld>
            <a:endParaRPr dirty="0"/>
          </a:p>
        </p:txBody>
      </p:sp>
    </p:spTree>
  </p:cSld>
  <p:clrMap bg1="lt1" tx1="dk1" bg2="lt2" tx2="dk2" accent1="accent1" accent2="accent2" accent3="accent3" accent4="accent4" accent5="accent5" accent6="accent6" hlink="hlink" folHlink="folHlink"/>
  <p:sldLayoutIdLst>
    <p:sldLayoutId id="2147483660" r:id="rId1"/>
    <p:sldLayoutId id="2147483654" r:id="rId2"/>
    <p:sldLayoutId id="2147483655" r:id="rId3"/>
    <p:sldLayoutId id="2147483649" r:id="rId4"/>
    <p:sldLayoutId id="2147483650" r:id="rId5"/>
    <p:sldLayoutId id="2147483651" r:id="rId6"/>
    <p:sldLayoutId id="2147483652" r:id="rId7"/>
    <p:sldLayoutId id="2147483653" r:id="rId8"/>
    <p:sldLayoutId id="2147483656" r:id="rId9"/>
    <p:sldLayoutId id="2147483657" r:id="rId10"/>
    <p:sldLayoutId id="2147483658" r:id="rId11"/>
    <p:sldLayoutId id="2147483659" r:id="rId12"/>
  </p:sldLayoutIdLst>
  <p:transition spd="med"/>
  <p:txStyles>
    <p:titleStyle>
      <a:lvl1pPr marL="0" marR="0" indent="0" algn="ctr" defTabSz="457200" rtl="0" latinLnBrk="0">
        <a:lnSpc>
          <a:spcPct val="100000"/>
        </a:lnSpc>
        <a:spcBef>
          <a:spcPts val="0"/>
        </a:spcBef>
        <a:spcAft>
          <a:spcPts val="0"/>
        </a:spcAft>
        <a:buClrTx/>
        <a:buSzTx/>
        <a:buFontTx/>
        <a:buNone/>
        <a:tabLst/>
        <a:defRPr sz="3600" b="0" i="0" u="none" strike="noStrike" cap="all" spc="0" baseline="0">
          <a:ln>
            <a:noFill/>
          </a:ln>
          <a:solidFill>
            <a:srgbClr val="000000"/>
          </a:solidFill>
          <a:uFillTx/>
          <a:latin typeface="+mj-lt"/>
          <a:ea typeface="+mj-ea"/>
          <a:cs typeface="+mj-cs"/>
          <a:sym typeface="Calibri"/>
        </a:defRPr>
      </a:lvl1pPr>
      <a:lvl2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2pPr>
      <a:lvl3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3pPr>
      <a:lvl4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4pPr>
      <a:lvl5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5pPr>
      <a:lvl6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6pPr>
      <a:lvl7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7pPr>
      <a:lvl8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8pPr>
      <a:lvl9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9pPr>
    </p:titleStyle>
    <p:bodyStyle>
      <a:lvl1pPr marL="342900" marR="0" indent="-342900" algn="l" defTabSz="457200" rtl="0" latinLnBrk="0">
        <a:lnSpc>
          <a:spcPct val="100000"/>
        </a:lnSpc>
        <a:spcBef>
          <a:spcPts val="700"/>
        </a:spcBef>
        <a:spcAft>
          <a:spcPts val="0"/>
        </a:spcAft>
        <a:buClrTx/>
        <a:buSzPct val="100000"/>
        <a:buFont typeface="Arial"/>
        <a:buChar char="•"/>
        <a:tabLst/>
        <a:defRPr sz="2100" b="0" i="0" u="none" strike="noStrike" cap="none" spc="0" baseline="0">
          <a:ln>
            <a:noFill/>
          </a:ln>
          <a:solidFill>
            <a:srgbClr val="000000"/>
          </a:solidFill>
          <a:uFillTx/>
          <a:latin typeface="+mj-lt"/>
          <a:ea typeface="+mj-ea"/>
          <a:cs typeface="+mj-cs"/>
          <a:sym typeface="Calibri"/>
        </a:defRPr>
      </a:lvl1pPr>
      <a:lvl2pPr marL="783771" marR="0" indent="-326571" algn="l" defTabSz="457200" rtl="0" latinLnBrk="0">
        <a:lnSpc>
          <a:spcPct val="100000"/>
        </a:lnSpc>
        <a:spcBef>
          <a:spcPts val="700"/>
        </a:spcBef>
        <a:spcAft>
          <a:spcPts val="0"/>
        </a:spcAft>
        <a:buClrTx/>
        <a:buSzPct val="100000"/>
        <a:buFont typeface="Arial"/>
        <a:buChar char="–"/>
        <a:tabLst/>
        <a:defRPr sz="2100" b="0" i="0" u="none" strike="noStrike" cap="none" spc="0" baseline="0">
          <a:ln>
            <a:noFill/>
          </a:ln>
          <a:solidFill>
            <a:srgbClr val="000000"/>
          </a:solidFill>
          <a:uFillTx/>
          <a:latin typeface="+mj-lt"/>
          <a:ea typeface="+mj-ea"/>
          <a:cs typeface="+mj-cs"/>
          <a:sym typeface="Calibri"/>
        </a:defRPr>
      </a:lvl2pPr>
      <a:lvl3pPr marL="1219200" marR="0" indent="-304800" algn="l" defTabSz="457200" rtl="0" latinLnBrk="0">
        <a:lnSpc>
          <a:spcPct val="100000"/>
        </a:lnSpc>
        <a:spcBef>
          <a:spcPts val="700"/>
        </a:spcBef>
        <a:spcAft>
          <a:spcPts val="0"/>
        </a:spcAft>
        <a:buClrTx/>
        <a:buSzPct val="100000"/>
        <a:buFont typeface="Arial"/>
        <a:buChar char="•"/>
        <a:tabLst/>
        <a:defRPr sz="2100" b="0" i="0" u="none" strike="noStrike" cap="none" spc="0" baseline="0">
          <a:ln>
            <a:noFill/>
          </a:ln>
          <a:solidFill>
            <a:srgbClr val="000000"/>
          </a:solidFill>
          <a:uFillTx/>
          <a:latin typeface="+mj-lt"/>
          <a:ea typeface="+mj-ea"/>
          <a:cs typeface="+mj-cs"/>
          <a:sym typeface="Calibri"/>
        </a:defRPr>
      </a:lvl3pPr>
      <a:lvl4pPr marL="1737360" marR="0" indent="-365760" algn="l" defTabSz="457200" rtl="0" latinLnBrk="0">
        <a:lnSpc>
          <a:spcPct val="100000"/>
        </a:lnSpc>
        <a:spcBef>
          <a:spcPts val="700"/>
        </a:spcBef>
        <a:spcAft>
          <a:spcPts val="0"/>
        </a:spcAft>
        <a:buClrTx/>
        <a:buSzPct val="100000"/>
        <a:buFont typeface="Arial"/>
        <a:buChar char="–"/>
        <a:tabLst/>
        <a:defRPr sz="2100" b="0" i="0" u="none" strike="noStrike" cap="none" spc="0" baseline="0">
          <a:ln>
            <a:noFill/>
          </a:ln>
          <a:solidFill>
            <a:srgbClr val="000000"/>
          </a:solidFill>
          <a:uFillTx/>
          <a:latin typeface="+mj-lt"/>
          <a:ea typeface="+mj-ea"/>
          <a:cs typeface="+mj-cs"/>
          <a:sym typeface="Calibri"/>
        </a:defRPr>
      </a:lvl4pPr>
      <a:lvl5pPr marL="2194560" marR="0" indent="-365760" algn="l" defTabSz="457200" rtl="0" latinLnBrk="0">
        <a:lnSpc>
          <a:spcPct val="100000"/>
        </a:lnSpc>
        <a:spcBef>
          <a:spcPts val="700"/>
        </a:spcBef>
        <a:spcAft>
          <a:spcPts val="0"/>
        </a:spcAft>
        <a:buClrTx/>
        <a:buSzPct val="100000"/>
        <a:buFont typeface="Arial"/>
        <a:buChar char="»"/>
        <a:tabLst/>
        <a:defRPr sz="2100" b="0" i="0" u="none" strike="noStrike" cap="none" spc="0" baseline="0">
          <a:ln>
            <a:noFill/>
          </a:ln>
          <a:solidFill>
            <a:srgbClr val="000000"/>
          </a:solidFill>
          <a:uFillTx/>
          <a:latin typeface="+mj-lt"/>
          <a:ea typeface="+mj-ea"/>
          <a:cs typeface="+mj-cs"/>
          <a:sym typeface="Calibri"/>
        </a:defRPr>
      </a:lvl5pPr>
      <a:lvl6pPr marL="26517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6pPr>
      <a:lvl7pPr marL="31089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7pPr>
      <a:lvl8pPr marL="3566159" marR="0" indent="-365759"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8pPr>
      <a:lvl9pPr marL="4023359" marR="0" indent="-365759"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9pPr>
    </p:bodyStyle>
    <p:otherStyle>
      <a:lvl1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1pPr>
      <a:lvl2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2pPr>
      <a:lvl3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3pPr>
      <a:lvl4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4pPr>
      <a:lvl5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5pPr>
      <a:lvl6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6pPr>
      <a:lvl7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7pPr>
      <a:lvl8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8pPr>
      <a:lvl9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5176626-E317-F341-9CD7-D61B1485900E}"/>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F1C1DA2-5979-C742-A37E-12F0201529EE}"/>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8AA31D-456E-EC49-9311-54ED2AB47DB4}"/>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42A696-9115-5A49-A07A-FFCC62D284FE}" type="datetimeFigureOut">
              <a:rPr lang="en-US" smtClean="0"/>
              <a:t>7/18/2018</a:t>
            </a:fld>
            <a:endParaRPr lang="en-US"/>
          </a:p>
        </p:txBody>
      </p:sp>
      <p:sp>
        <p:nvSpPr>
          <p:cNvPr id="5" name="Footer Placeholder 4">
            <a:extLst>
              <a:ext uri="{FF2B5EF4-FFF2-40B4-BE49-F238E27FC236}">
                <a16:creationId xmlns:a16="http://schemas.microsoft.com/office/drawing/2014/main" id="{E6F57E13-3D59-F44C-B562-7A097B71344C}"/>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D42AB36-E5C2-B84B-8C21-4BCE34618BC2}"/>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FA2E67-60A9-C341-A9E2-F95F880D7C49}" type="slidenum">
              <a:rPr lang="en-US" smtClean="0"/>
              <a:t>‹#›</a:t>
            </a:fld>
            <a:endParaRPr lang="en-US"/>
          </a:p>
        </p:txBody>
      </p:sp>
    </p:spTree>
    <p:extLst>
      <p:ext uri="{BB962C8B-B14F-4D97-AF65-F5344CB8AC3E}">
        <p14:creationId xmlns:p14="http://schemas.microsoft.com/office/powerpoint/2010/main" val="361801162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jpeg"/></Relationships>
</file>

<file path=ppt/slides/_rels/slide12.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png"/><Relationship Id="rId1" Type="http://schemas.openxmlformats.org/officeDocument/2006/relationships/slideLayout" Target="../slideLayouts/slideLayout3.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 Id="rId9"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5.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5.xml"/><Relationship Id="rId6" Type="http://schemas.openxmlformats.org/officeDocument/2006/relationships/image" Target="../media/image33.png"/><Relationship Id="rId5" Type="http://schemas.openxmlformats.org/officeDocument/2006/relationships/image" Target="../media/image11.tiff"/><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0.png"/><Relationship Id="rId1" Type="http://schemas.openxmlformats.org/officeDocument/2006/relationships/slideLayout" Target="../slideLayouts/slideLayout3.xml"/><Relationship Id="rId6" Type="http://schemas.openxmlformats.org/officeDocument/2006/relationships/image" Target="../media/image35.png"/><Relationship Id="rId5" Type="http://schemas.openxmlformats.org/officeDocument/2006/relationships/image" Target="../media/image2.png"/><Relationship Id="rId4" Type="http://schemas.openxmlformats.org/officeDocument/2006/relationships/image" Target="../media/image1.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8" Type="http://schemas.openxmlformats.org/officeDocument/2006/relationships/image" Target="../media/image8.tiff"/><Relationship Id="rId3" Type="http://schemas.openxmlformats.org/officeDocument/2006/relationships/image" Target="../media/image3.png"/><Relationship Id="rId7" Type="http://schemas.openxmlformats.org/officeDocument/2006/relationships/image" Target="../media/image7.tif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tiff"/><Relationship Id="rId11" Type="http://schemas.openxmlformats.org/officeDocument/2006/relationships/image" Target="../media/image11.tiff"/><Relationship Id="rId5" Type="http://schemas.openxmlformats.org/officeDocument/2006/relationships/image" Target="../media/image5.tiff"/><Relationship Id="rId10" Type="http://schemas.openxmlformats.org/officeDocument/2006/relationships/image" Target="../media/image10.png"/><Relationship Id="rId4" Type="http://schemas.openxmlformats.org/officeDocument/2006/relationships/image" Target="../media/image4.tiff"/><Relationship Id="rId9" Type="http://schemas.openxmlformats.org/officeDocument/2006/relationships/image" Target="../media/image9.tif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2.png"/><Relationship Id="rId7" Type="http://schemas.openxmlformats.org/officeDocument/2006/relationships/image" Target="../media/image15.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tiff"/></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19.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 name="Victory-Innovations-Co-facebook-OG.png" descr="Victory-Innovations-Co-facebook-OG.png"/>
          <p:cNvPicPr>
            <a:picLocks noChangeAspect="1"/>
          </p:cNvPicPr>
          <p:nvPr/>
        </p:nvPicPr>
        <p:blipFill>
          <a:blip r:embed="rId2">
            <a:extLst/>
          </a:blip>
          <a:srcRect t="13184" b="13184"/>
          <a:stretch>
            <a:fillRect/>
          </a:stretch>
        </p:blipFill>
        <p:spPr>
          <a:xfrm>
            <a:off x="1678979" y="2331670"/>
            <a:ext cx="5785861" cy="2194661"/>
          </a:xfrm>
          <a:prstGeom prst="rect">
            <a:avLst/>
          </a:prstGeom>
          <a:ln w="12700">
            <a:miter lim="400000"/>
          </a:ln>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AD56C1C-0EF8-C644-89DE-2D0EF0E96C14}"/>
              </a:ext>
            </a:extLst>
          </p:cNvPr>
          <p:cNvSpPr/>
          <p:nvPr/>
        </p:nvSpPr>
        <p:spPr>
          <a:xfrm>
            <a:off x="651871" y="2704213"/>
            <a:ext cx="3905908" cy="954107"/>
          </a:xfrm>
          <a:prstGeom prst="rect">
            <a:avLst/>
          </a:prstGeom>
        </p:spPr>
        <p:txBody>
          <a:bodyPr wrap="square">
            <a:spAutoFit/>
          </a:bodyPr>
          <a:lstStyle/>
          <a:p>
            <a:pPr fontAlgn="t"/>
            <a:r>
              <a:rPr lang="en-US" sz="1400" dirty="0">
                <a:solidFill>
                  <a:schemeClr val="tx1"/>
                </a:solidFill>
              </a:rPr>
              <a:t>Use in airports, ambulances, athletic facilities, bathrooms, correctional facilities, daycare centers, gyms, health clubs, hotels, institutional kitchens, laundry rooms, offices and schools</a:t>
            </a:r>
          </a:p>
        </p:txBody>
      </p:sp>
      <p:pic>
        <p:nvPicPr>
          <p:cNvPr id="3" name="Victory-Hanhdeld-Sprayer-square.png" descr="Victory-Hanhdeld-Sprayer-square.png">
            <a:extLst>
              <a:ext uri="{FF2B5EF4-FFF2-40B4-BE49-F238E27FC236}">
                <a16:creationId xmlns:a16="http://schemas.microsoft.com/office/drawing/2014/main" id="{F3FAEBE6-6A1B-C942-8BE5-42822059CADE}"/>
              </a:ext>
            </a:extLst>
          </p:cNvPr>
          <p:cNvPicPr>
            <a:picLocks noChangeAspect="1"/>
          </p:cNvPicPr>
          <p:nvPr/>
        </p:nvPicPr>
        <p:blipFill>
          <a:blip r:embed="rId2">
            <a:extLst/>
          </a:blip>
          <a:stretch>
            <a:fillRect/>
          </a:stretch>
        </p:blipFill>
        <p:spPr>
          <a:xfrm>
            <a:off x="721501" y="3037740"/>
            <a:ext cx="4204138" cy="4204138"/>
          </a:xfrm>
          <a:prstGeom prst="rect">
            <a:avLst/>
          </a:prstGeom>
          <a:ln w="12700">
            <a:miter lim="400000"/>
          </a:ln>
        </p:spPr>
      </p:pic>
      <p:pic>
        <p:nvPicPr>
          <p:cNvPr id="4" name="Victory-Backpack_Front_Image-1200x801-NewLabel.png" descr="Victory-Backpack_Front_Image-1200x801-NewLabel.png">
            <a:extLst>
              <a:ext uri="{FF2B5EF4-FFF2-40B4-BE49-F238E27FC236}">
                <a16:creationId xmlns:a16="http://schemas.microsoft.com/office/drawing/2014/main" id="{8A744285-4172-7E47-9C57-A23FF8867480}"/>
              </a:ext>
            </a:extLst>
          </p:cNvPr>
          <p:cNvPicPr>
            <a:picLocks noChangeAspect="1"/>
          </p:cNvPicPr>
          <p:nvPr/>
        </p:nvPicPr>
        <p:blipFill>
          <a:blip r:embed="rId3">
            <a:extLst/>
          </a:blip>
          <a:srcRect l="16625" r="16624"/>
          <a:stretch>
            <a:fillRect/>
          </a:stretch>
        </p:blipFill>
        <p:spPr>
          <a:xfrm>
            <a:off x="4305966" y="1442845"/>
            <a:ext cx="5899393" cy="5899392"/>
          </a:xfrm>
          <a:prstGeom prst="rect">
            <a:avLst/>
          </a:prstGeom>
          <a:ln w="12700">
            <a:miter lim="400000"/>
          </a:ln>
        </p:spPr>
      </p:pic>
      <p:sp>
        <p:nvSpPr>
          <p:cNvPr id="5" name="Title 4">
            <a:extLst>
              <a:ext uri="{FF2B5EF4-FFF2-40B4-BE49-F238E27FC236}">
                <a16:creationId xmlns:a16="http://schemas.microsoft.com/office/drawing/2014/main" id="{D28CE0D6-B5A2-074C-A992-A8EE9734F455}"/>
              </a:ext>
            </a:extLst>
          </p:cNvPr>
          <p:cNvSpPr>
            <a:spLocks noGrp="1"/>
          </p:cNvSpPr>
          <p:nvPr>
            <p:ph type="title"/>
          </p:nvPr>
        </p:nvSpPr>
        <p:spPr/>
        <p:txBody>
          <a:bodyPr/>
          <a:lstStyle/>
          <a:p>
            <a:r>
              <a:rPr lang="en-US" dirty="0"/>
              <a:t>versatility</a:t>
            </a:r>
          </a:p>
        </p:txBody>
      </p:sp>
      <p:sp>
        <p:nvSpPr>
          <p:cNvPr id="7" name="TextBox 6">
            <a:extLst>
              <a:ext uri="{FF2B5EF4-FFF2-40B4-BE49-F238E27FC236}">
                <a16:creationId xmlns:a16="http://schemas.microsoft.com/office/drawing/2014/main" id="{C2889A91-9B38-6C47-BA5C-A78B65183194}"/>
              </a:ext>
            </a:extLst>
          </p:cNvPr>
          <p:cNvSpPr txBox="1"/>
          <p:nvPr/>
        </p:nvSpPr>
        <p:spPr>
          <a:xfrm>
            <a:off x="704421" y="2334885"/>
            <a:ext cx="4221218" cy="369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000000"/>
                </a:solidFill>
                <a:effectLst/>
                <a:uFillTx/>
                <a:latin typeface="+mn-lt"/>
                <a:ea typeface="+mn-ea"/>
                <a:cs typeface="+mn-cs"/>
                <a:sym typeface="Helvetica"/>
              </a:rPr>
              <a:t>DESIGNED FOR MOBILITY</a:t>
            </a:r>
          </a:p>
        </p:txBody>
      </p:sp>
      <p:sp>
        <p:nvSpPr>
          <p:cNvPr id="6" name="TextBox 5"/>
          <p:cNvSpPr txBox="1"/>
          <p:nvPr/>
        </p:nvSpPr>
        <p:spPr>
          <a:xfrm>
            <a:off x="1385603" y="1632030"/>
            <a:ext cx="6372794" cy="369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000000"/>
                </a:solidFill>
                <a:effectLst/>
                <a:uFillTx/>
                <a:latin typeface="+mn-lt"/>
                <a:ea typeface="+mn-ea"/>
                <a:cs typeface="+mn-cs"/>
                <a:sym typeface="Helvetica"/>
              </a:rPr>
              <a:t>The World’s First Handheld CORDLESS Electrostatic Sprayer</a:t>
            </a:r>
          </a:p>
        </p:txBody>
      </p:sp>
    </p:spTree>
    <p:extLst>
      <p:ext uri="{BB962C8B-B14F-4D97-AF65-F5344CB8AC3E}">
        <p14:creationId xmlns:p14="http://schemas.microsoft.com/office/powerpoint/2010/main" val="1100728929"/>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0" name="Image" descr="Image"/>
          <p:cNvPicPr>
            <a:picLocks noChangeAspect="1"/>
          </p:cNvPicPr>
          <p:nvPr/>
        </p:nvPicPr>
        <p:blipFill>
          <a:blip r:embed="rId2">
            <a:extLst/>
          </a:blip>
          <a:stretch>
            <a:fillRect/>
          </a:stretch>
        </p:blipFill>
        <p:spPr>
          <a:xfrm>
            <a:off x="4731792" y="2702169"/>
            <a:ext cx="4102101" cy="2532161"/>
          </a:xfrm>
          <a:prstGeom prst="rect">
            <a:avLst/>
          </a:prstGeom>
          <a:ln w="12700">
            <a:miter lim="400000"/>
          </a:ln>
        </p:spPr>
      </p:pic>
      <p:pic>
        <p:nvPicPr>
          <p:cNvPr id="171" name="Image" descr="Image"/>
          <p:cNvPicPr>
            <a:picLocks noChangeAspect="1"/>
          </p:cNvPicPr>
          <p:nvPr/>
        </p:nvPicPr>
        <p:blipFill>
          <a:blip r:embed="rId3">
            <a:extLst/>
          </a:blip>
          <a:stretch>
            <a:fillRect/>
          </a:stretch>
        </p:blipFill>
        <p:spPr>
          <a:xfrm>
            <a:off x="275925" y="2702169"/>
            <a:ext cx="4102101" cy="2532161"/>
          </a:xfrm>
          <a:prstGeom prst="rect">
            <a:avLst/>
          </a:prstGeom>
          <a:ln w="12700">
            <a:miter lim="400000"/>
          </a:ln>
        </p:spPr>
      </p:pic>
      <p:sp>
        <p:nvSpPr>
          <p:cNvPr id="172" name="Shape 268"/>
          <p:cNvSpPr txBox="1"/>
          <p:nvPr/>
        </p:nvSpPr>
        <p:spPr>
          <a:xfrm>
            <a:off x="1756606" y="2549403"/>
            <a:ext cx="558802" cy="218439"/>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algn="ctr">
              <a:defRPr sz="800" cap="all">
                <a:latin typeface="+mj-lt"/>
                <a:ea typeface="+mj-ea"/>
                <a:cs typeface="+mj-cs"/>
                <a:sym typeface="Calibri"/>
              </a:defRPr>
            </a:lvl1pPr>
          </a:lstStyle>
          <a:p>
            <a:r>
              <a:t>Pump</a:t>
            </a:r>
          </a:p>
        </p:txBody>
      </p:sp>
      <p:sp>
        <p:nvSpPr>
          <p:cNvPr id="173" name="Shape 269"/>
          <p:cNvSpPr txBox="1"/>
          <p:nvPr/>
        </p:nvSpPr>
        <p:spPr>
          <a:xfrm>
            <a:off x="702392" y="4135149"/>
            <a:ext cx="863296" cy="345439"/>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algn="ctr">
              <a:defRPr sz="800" cap="all">
                <a:latin typeface="+mj-lt"/>
                <a:ea typeface="+mj-ea"/>
                <a:cs typeface="+mj-cs"/>
                <a:sym typeface="Calibri"/>
              </a:defRPr>
            </a:lvl1pPr>
          </a:lstStyle>
          <a:p>
            <a:r>
              <a:t>Charging Module</a:t>
            </a:r>
          </a:p>
        </p:txBody>
      </p:sp>
      <p:sp>
        <p:nvSpPr>
          <p:cNvPr id="174" name="Shape 271"/>
          <p:cNvSpPr txBox="1"/>
          <p:nvPr/>
        </p:nvSpPr>
        <p:spPr>
          <a:xfrm>
            <a:off x="3363610" y="2329258"/>
            <a:ext cx="1165123" cy="218439"/>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algn="ctr">
              <a:defRPr sz="800" cap="all">
                <a:latin typeface="+mj-lt"/>
                <a:ea typeface="+mj-ea"/>
                <a:cs typeface="+mj-cs"/>
                <a:sym typeface="Calibri"/>
              </a:defRPr>
            </a:lvl1pPr>
          </a:lstStyle>
          <a:p>
            <a:r>
              <a:t>Charging Ring</a:t>
            </a:r>
          </a:p>
        </p:txBody>
      </p:sp>
      <p:sp>
        <p:nvSpPr>
          <p:cNvPr id="175" name="Shape 272"/>
          <p:cNvSpPr txBox="1"/>
          <p:nvPr/>
        </p:nvSpPr>
        <p:spPr>
          <a:xfrm>
            <a:off x="2769086" y="2577395"/>
            <a:ext cx="1056642" cy="218439"/>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algn="ctr">
              <a:defRPr sz="800" cap="all">
                <a:latin typeface="+mj-lt"/>
                <a:ea typeface="+mj-ea"/>
                <a:cs typeface="+mj-cs"/>
                <a:sym typeface="Calibri"/>
              </a:defRPr>
            </a:lvl1pPr>
          </a:lstStyle>
          <a:p>
            <a:r>
              <a:t>Output Line</a:t>
            </a:r>
          </a:p>
        </p:txBody>
      </p:sp>
      <p:sp>
        <p:nvSpPr>
          <p:cNvPr id="176" name="Shape 273"/>
          <p:cNvSpPr txBox="1"/>
          <p:nvPr/>
        </p:nvSpPr>
        <p:spPr>
          <a:xfrm>
            <a:off x="2065808" y="2316558"/>
            <a:ext cx="1056643" cy="218439"/>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algn="ctr">
              <a:defRPr sz="800" cap="all">
                <a:latin typeface="+mj-lt"/>
                <a:ea typeface="+mj-ea"/>
                <a:cs typeface="+mj-cs"/>
                <a:sym typeface="Calibri"/>
              </a:defRPr>
            </a:lvl1pPr>
          </a:lstStyle>
          <a:p>
            <a:r>
              <a:t>Suction Line</a:t>
            </a:r>
          </a:p>
        </p:txBody>
      </p:sp>
      <p:sp>
        <p:nvSpPr>
          <p:cNvPr id="177" name="Shape 274"/>
          <p:cNvSpPr/>
          <p:nvPr/>
        </p:nvSpPr>
        <p:spPr>
          <a:xfrm flipH="1">
            <a:off x="3700404" y="2542756"/>
            <a:ext cx="191530" cy="529849"/>
          </a:xfrm>
          <a:prstGeom prst="line">
            <a:avLst/>
          </a:prstGeom>
          <a:ln w="25400">
            <a:solidFill>
              <a:srgbClr val="8CCC25"/>
            </a:solidFill>
            <a:tailEnd type="oval"/>
          </a:ln>
        </p:spPr>
        <p:txBody>
          <a:bodyPr lIns="45718" tIns="45718" rIns="45718" bIns="45718"/>
          <a:lstStyle/>
          <a:p>
            <a:endParaRPr/>
          </a:p>
        </p:txBody>
      </p:sp>
      <p:sp>
        <p:nvSpPr>
          <p:cNvPr id="178" name="Shape 275"/>
          <p:cNvSpPr/>
          <p:nvPr/>
        </p:nvSpPr>
        <p:spPr>
          <a:xfrm flipV="1">
            <a:off x="1458167" y="3958582"/>
            <a:ext cx="412626" cy="230098"/>
          </a:xfrm>
          <a:prstGeom prst="line">
            <a:avLst/>
          </a:prstGeom>
          <a:ln w="25400">
            <a:solidFill>
              <a:srgbClr val="7CC51D"/>
            </a:solidFill>
            <a:tailEnd type="oval"/>
          </a:ln>
        </p:spPr>
        <p:txBody>
          <a:bodyPr lIns="45718" tIns="45718" rIns="45718" bIns="45718"/>
          <a:lstStyle/>
          <a:p>
            <a:endParaRPr/>
          </a:p>
        </p:txBody>
      </p:sp>
      <p:sp>
        <p:nvSpPr>
          <p:cNvPr id="179" name="Shape 276"/>
          <p:cNvSpPr/>
          <p:nvPr/>
        </p:nvSpPr>
        <p:spPr>
          <a:xfrm>
            <a:off x="3326131" y="2790842"/>
            <a:ext cx="2" cy="370842"/>
          </a:xfrm>
          <a:prstGeom prst="line">
            <a:avLst/>
          </a:prstGeom>
          <a:ln w="25400">
            <a:solidFill>
              <a:srgbClr val="8CCC25"/>
            </a:solidFill>
            <a:tailEnd type="oval"/>
          </a:ln>
        </p:spPr>
        <p:txBody>
          <a:bodyPr lIns="45718" tIns="45718" rIns="45718" bIns="45718"/>
          <a:lstStyle/>
          <a:p>
            <a:endParaRPr/>
          </a:p>
        </p:txBody>
      </p:sp>
      <p:sp>
        <p:nvSpPr>
          <p:cNvPr id="180" name="Shape 277"/>
          <p:cNvSpPr/>
          <p:nvPr/>
        </p:nvSpPr>
        <p:spPr>
          <a:xfrm>
            <a:off x="2017940" y="2752505"/>
            <a:ext cx="1" cy="155081"/>
          </a:xfrm>
          <a:prstGeom prst="line">
            <a:avLst/>
          </a:prstGeom>
          <a:ln w="25400">
            <a:solidFill>
              <a:srgbClr val="8CCC25"/>
            </a:solidFill>
            <a:tailEnd type="oval"/>
          </a:ln>
        </p:spPr>
        <p:txBody>
          <a:bodyPr lIns="45718" tIns="45718" rIns="45718" bIns="45718"/>
          <a:lstStyle/>
          <a:p>
            <a:endParaRPr/>
          </a:p>
        </p:txBody>
      </p:sp>
      <p:sp>
        <p:nvSpPr>
          <p:cNvPr id="181" name="Shape 278"/>
          <p:cNvSpPr/>
          <p:nvPr/>
        </p:nvSpPr>
        <p:spPr>
          <a:xfrm flipH="1">
            <a:off x="2594129" y="2527558"/>
            <a:ext cx="12210" cy="634134"/>
          </a:xfrm>
          <a:prstGeom prst="line">
            <a:avLst/>
          </a:prstGeom>
          <a:ln w="25400">
            <a:solidFill>
              <a:srgbClr val="8CCC25"/>
            </a:solidFill>
            <a:tailEnd type="oval"/>
          </a:ln>
        </p:spPr>
        <p:txBody>
          <a:bodyPr lIns="45718" tIns="45718" rIns="45718" bIns="45718"/>
          <a:lstStyle/>
          <a:p>
            <a:endParaRPr/>
          </a:p>
        </p:txBody>
      </p:sp>
      <p:sp>
        <p:nvSpPr>
          <p:cNvPr id="182" name="Shape 307"/>
          <p:cNvSpPr txBox="1"/>
          <p:nvPr/>
        </p:nvSpPr>
        <p:spPr>
          <a:xfrm>
            <a:off x="4854578" y="5733636"/>
            <a:ext cx="3898682" cy="600160"/>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a:defRPr sz="1100">
                <a:latin typeface="Open Sans"/>
                <a:ea typeface="Open Sans"/>
                <a:cs typeface="Open Sans"/>
                <a:sym typeface="Open Sans"/>
              </a:defRPr>
            </a:lvl1pPr>
          </a:lstStyle>
          <a:p>
            <a:pPr>
              <a:defRPr b="1" u="sng" cap="all"/>
            </a:pPr>
            <a:r>
              <a:rPr b="0" u="none" cap="none">
                <a:latin typeface="+mn-lt"/>
              </a:rPr>
              <a:t>All the positive Ions from the tank are pumped from the tank through the pump and charged again at the charging ring all prior to becoming atomized.</a:t>
            </a:r>
          </a:p>
        </p:txBody>
      </p:sp>
      <p:sp>
        <p:nvSpPr>
          <p:cNvPr id="183" name="Shape 316"/>
          <p:cNvSpPr/>
          <p:nvPr/>
        </p:nvSpPr>
        <p:spPr>
          <a:xfrm>
            <a:off x="1061408" y="778849"/>
            <a:ext cx="8096668" cy="584201"/>
          </a:xfrm>
          <a:custGeom>
            <a:avLst/>
            <a:gdLst/>
            <a:ahLst/>
            <a:cxnLst>
              <a:cxn ang="0">
                <a:pos x="wd2" y="hd2"/>
              </a:cxn>
              <a:cxn ang="5400000">
                <a:pos x="wd2" y="hd2"/>
              </a:cxn>
              <a:cxn ang="10800000">
                <a:pos x="wd2" y="hd2"/>
              </a:cxn>
              <a:cxn ang="16200000">
                <a:pos x="wd2" y="hd2"/>
              </a:cxn>
            </a:cxnLst>
            <a:rect l="0" t="0" r="r" b="b"/>
            <a:pathLst>
              <a:path w="21600" h="21600" extrusionOk="0">
                <a:moveTo>
                  <a:pt x="0" y="135"/>
                </a:moveTo>
                <a:lnTo>
                  <a:pt x="1059" y="21600"/>
                </a:lnTo>
                <a:lnTo>
                  <a:pt x="21600" y="21600"/>
                </a:lnTo>
                <a:lnTo>
                  <a:pt x="21600" y="0"/>
                </a:lnTo>
                <a:lnTo>
                  <a:pt x="0" y="135"/>
                </a:lnTo>
                <a:close/>
              </a:path>
            </a:pathLst>
          </a:custGeom>
          <a:gradFill>
            <a:gsLst>
              <a:gs pos="0">
                <a:srgbClr val="0F5439"/>
              </a:gs>
              <a:gs pos="100000">
                <a:srgbClr val="1E803E"/>
              </a:gs>
            </a:gsLst>
            <a:lin ang="21249106"/>
          </a:gradFill>
          <a:ln w="12700">
            <a:miter lim="400000"/>
          </a:ln>
        </p:spPr>
        <p:txBody>
          <a:bodyPr lIns="45718" tIns="45718" rIns="45718" bIns="45718"/>
          <a:lstStyle/>
          <a:p>
            <a:pPr>
              <a:defRPr>
                <a:latin typeface="+mj-lt"/>
                <a:ea typeface="+mj-ea"/>
                <a:cs typeface="+mj-cs"/>
                <a:sym typeface="Calibri"/>
              </a:defRPr>
            </a:pPr>
            <a:endParaRPr/>
          </a:p>
        </p:txBody>
      </p:sp>
      <p:sp>
        <p:nvSpPr>
          <p:cNvPr id="185" name="Shape 322"/>
          <p:cNvSpPr/>
          <p:nvPr/>
        </p:nvSpPr>
        <p:spPr>
          <a:xfrm>
            <a:off x="1856738" y="2743808"/>
            <a:ext cx="333136" cy="2"/>
          </a:xfrm>
          <a:prstGeom prst="line">
            <a:avLst/>
          </a:prstGeom>
          <a:ln w="25400">
            <a:solidFill>
              <a:srgbClr val="7CC51D"/>
            </a:solidFill>
          </a:ln>
        </p:spPr>
        <p:txBody>
          <a:bodyPr lIns="45718" tIns="45718" rIns="45718" bIns="45718"/>
          <a:lstStyle/>
          <a:p>
            <a:endParaRPr/>
          </a:p>
        </p:txBody>
      </p:sp>
      <p:sp>
        <p:nvSpPr>
          <p:cNvPr id="186" name="Shape 323"/>
          <p:cNvSpPr/>
          <p:nvPr/>
        </p:nvSpPr>
        <p:spPr>
          <a:xfrm>
            <a:off x="2196207" y="2524774"/>
            <a:ext cx="795846" cy="2"/>
          </a:xfrm>
          <a:prstGeom prst="line">
            <a:avLst/>
          </a:prstGeom>
          <a:ln w="25400">
            <a:solidFill>
              <a:srgbClr val="7CC51D"/>
            </a:solidFill>
          </a:ln>
        </p:spPr>
        <p:txBody>
          <a:bodyPr lIns="45718" tIns="45718" rIns="45718" bIns="45718"/>
          <a:lstStyle/>
          <a:p>
            <a:endParaRPr/>
          </a:p>
        </p:txBody>
      </p:sp>
      <p:sp>
        <p:nvSpPr>
          <p:cNvPr id="187" name="Shape 324"/>
          <p:cNvSpPr/>
          <p:nvPr/>
        </p:nvSpPr>
        <p:spPr>
          <a:xfrm>
            <a:off x="2902808" y="2784871"/>
            <a:ext cx="795847" cy="2"/>
          </a:xfrm>
          <a:prstGeom prst="line">
            <a:avLst/>
          </a:prstGeom>
          <a:ln w="25400">
            <a:solidFill>
              <a:srgbClr val="7CC51D"/>
            </a:solidFill>
          </a:ln>
        </p:spPr>
        <p:txBody>
          <a:bodyPr lIns="45718" tIns="45718" rIns="45718" bIns="45718"/>
          <a:lstStyle/>
          <a:p>
            <a:endParaRPr/>
          </a:p>
        </p:txBody>
      </p:sp>
      <p:sp>
        <p:nvSpPr>
          <p:cNvPr id="188" name="Shape 325"/>
          <p:cNvSpPr/>
          <p:nvPr/>
        </p:nvSpPr>
        <p:spPr>
          <a:xfrm>
            <a:off x="3478541" y="2538416"/>
            <a:ext cx="935260" cy="2"/>
          </a:xfrm>
          <a:prstGeom prst="line">
            <a:avLst/>
          </a:prstGeom>
          <a:ln w="25400">
            <a:solidFill>
              <a:srgbClr val="7CC51D"/>
            </a:solidFill>
          </a:ln>
        </p:spPr>
        <p:txBody>
          <a:bodyPr lIns="45718" tIns="45718" rIns="45718" bIns="45718"/>
          <a:lstStyle/>
          <a:p>
            <a:endParaRPr/>
          </a:p>
        </p:txBody>
      </p:sp>
      <p:sp>
        <p:nvSpPr>
          <p:cNvPr id="189" name="Shape 326"/>
          <p:cNvSpPr txBox="1"/>
          <p:nvPr/>
        </p:nvSpPr>
        <p:spPr>
          <a:xfrm>
            <a:off x="6232407" y="2549403"/>
            <a:ext cx="558802" cy="218439"/>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algn="ctr">
              <a:defRPr sz="800" cap="all">
                <a:latin typeface="+mj-lt"/>
                <a:ea typeface="+mj-ea"/>
                <a:cs typeface="+mj-cs"/>
                <a:sym typeface="Calibri"/>
              </a:defRPr>
            </a:lvl1pPr>
          </a:lstStyle>
          <a:p>
            <a:r>
              <a:t>Pump</a:t>
            </a:r>
          </a:p>
        </p:txBody>
      </p:sp>
      <p:sp>
        <p:nvSpPr>
          <p:cNvPr id="190" name="Shape 327"/>
          <p:cNvSpPr txBox="1"/>
          <p:nvPr/>
        </p:nvSpPr>
        <p:spPr>
          <a:xfrm>
            <a:off x="5178194" y="4135149"/>
            <a:ext cx="863295" cy="345439"/>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algn="ctr">
              <a:defRPr sz="800" cap="all">
                <a:latin typeface="+mj-lt"/>
                <a:ea typeface="+mj-ea"/>
                <a:cs typeface="+mj-cs"/>
                <a:sym typeface="Calibri"/>
              </a:defRPr>
            </a:lvl1pPr>
          </a:lstStyle>
          <a:p>
            <a:r>
              <a:t>Charging Module</a:t>
            </a:r>
          </a:p>
        </p:txBody>
      </p:sp>
      <p:sp>
        <p:nvSpPr>
          <p:cNvPr id="191" name="Shape 328"/>
          <p:cNvSpPr txBox="1"/>
          <p:nvPr/>
        </p:nvSpPr>
        <p:spPr>
          <a:xfrm>
            <a:off x="7839411" y="2329258"/>
            <a:ext cx="1165121" cy="218439"/>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algn="ctr">
              <a:defRPr sz="800" cap="all">
                <a:latin typeface="+mj-lt"/>
                <a:ea typeface="+mj-ea"/>
                <a:cs typeface="+mj-cs"/>
                <a:sym typeface="Calibri"/>
              </a:defRPr>
            </a:lvl1pPr>
          </a:lstStyle>
          <a:p>
            <a:r>
              <a:t>Charging Ring</a:t>
            </a:r>
          </a:p>
        </p:txBody>
      </p:sp>
      <p:sp>
        <p:nvSpPr>
          <p:cNvPr id="192" name="Shape 329"/>
          <p:cNvSpPr txBox="1"/>
          <p:nvPr/>
        </p:nvSpPr>
        <p:spPr>
          <a:xfrm>
            <a:off x="7244886" y="2577395"/>
            <a:ext cx="1056642" cy="218439"/>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algn="ctr">
              <a:defRPr sz="800" cap="all">
                <a:latin typeface="+mj-lt"/>
                <a:ea typeface="+mj-ea"/>
                <a:cs typeface="+mj-cs"/>
                <a:sym typeface="Calibri"/>
              </a:defRPr>
            </a:lvl1pPr>
          </a:lstStyle>
          <a:p>
            <a:r>
              <a:t>Output Line</a:t>
            </a:r>
          </a:p>
        </p:txBody>
      </p:sp>
      <p:sp>
        <p:nvSpPr>
          <p:cNvPr id="193" name="Shape 330"/>
          <p:cNvSpPr txBox="1"/>
          <p:nvPr/>
        </p:nvSpPr>
        <p:spPr>
          <a:xfrm>
            <a:off x="6541609" y="2316558"/>
            <a:ext cx="1056642" cy="218439"/>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algn="ctr">
              <a:defRPr sz="800" cap="all">
                <a:latin typeface="+mj-lt"/>
                <a:ea typeface="+mj-ea"/>
                <a:cs typeface="+mj-cs"/>
                <a:sym typeface="Calibri"/>
              </a:defRPr>
            </a:lvl1pPr>
          </a:lstStyle>
          <a:p>
            <a:r>
              <a:t>Suction Line</a:t>
            </a:r>
          </a:p>
        </p:txBody>
      </p:sp>
      <p:sp>
        <p:nvSpPr>
          <p:cNvPr id="194" name="Shape 331"/>
          <p:cNvSpPr/>
          <p:nvPr/>
        </p:nvSpPr>
        <p:spPr>
          <a:xfrm flipH="1">
            <a:off x="8176204" y="2542756"/>
            <a:ext cx="191530" cy="529849"/>
          </a:xfrm>
          <a:prstGeom prst="line">
            <a:avLst/>
          </a:prstGeom>
          <a:ln w="25400">
            <a:solidFill>
              <a:srgbClr val="8CCC25"/>
            </a:solidFill>
            <a:tailEnd type="oval"/>
          </a:ln>
        </p:spPr>
        <p:txBody>
          <a:bodyPr lIns="45718" tIns="45718" rIns="45718" bIns="45718"/>
          <a:lstStyle/>
          <a:p>
            <a:endParaRPr/>
          </a:p>
        </p:txBody>
      </p:sp>
      <p:sp>
        <p:nvSpPr>
          <p:cNvPr id="195" name="Shape 332"/>
          <p:cNvSpPr/>
          <p:nvPr/>
        </p:nvSpPr>
        <p:spPr>
          <a:xfrm flipV="1">
            <a:off x="5933967" y="3958582"/>
            <a:ext cx="412626" cy="230098"/>
          </a:xfrm>
          <a:prstGeom prst="line">
            <a:avLst/>
          </a:prstGeom>
          <a:ln w="25400">
            <a:solidFill>
              <a:srgbClr val="7CC51D"/>
            </a:solidFill>
            <a:tailEnd type="oval"/>
          </a:ln>
        </p:spPr>
        <p:txBody>
          <a:bodyPr lIns="45718" tIns="45718" rIns="45718" bIns="45718"/>
          <a:lstStyle/>
          <a:p>
            <a:endParaRPr/>
          </a:p>
        </p:txBody>
      </p:sp>
      <p:sp>
        <p:nvSpPr>
          <p:cNvPr id="196" name="Shape 333"/>
          <p:cNvSpPr/>
          <p:nvPr/>
        </p:nvSpPr>
        <p:spPr>
          <a:xfrm>
            <a:off x="7801931" y="2790842"/>
            <a:ext cx="2" cy="370842"/>
          </a:xfrm>
          <a:prstGeom prst="line">
            <a:avLst/>
          </a:prstGeom>
          <a:ln w="25400">
            <a:solidFill>
              <a:srgbClr val="8CCC25"/>
            </a:solidFill>
            <a:tailEnd type="oval"/>
          </a:ln>
        </p:spPr>
        <p:txBody>
          <a:bodyPr lIns="45718" tIns="45718" rIns="45718" bIns="45718"/>
          <a:lstStyle/>
          <a:p>
            <a:endParaRPr/>
          </a:p>
        </p:txBody>
      </p:sp>
      <p:sp>
        <p:nvSpPr>
          <p:cNvPr id="197" name="Shape 334"/>
          <p:cNvSpPr/>
          <p:nvPr/>
        </p:nvSpPr>
        <p:spPr>
          <a:xfrm>
            <a:off x="6493739" y="2752505"/>
            <a:ext cx="2" cy="155081"/>
          </a:xfrm>
          <a:prstGeom prst="line">
            <a:avLst/>
          </a:prstGeom>
          <a:ln w="25400">
            <a:solidFill>
              <a:srgbClr val="8CCC25"/>
            </a:solidFill>
            <a:tailEnd type="oval"/>
          </a:ln>
        </p:spPr>
        <p:txBody>
          <a:bodyPr lIns="45718" tIns="45718" rIns="45718" bIns="45718"/>
          <a:lstStyle/>
          <a:p>
            <a:endParaRPr/>
          </a:p>
        </p:txBody>
      </p:sp>
      <p:sp>
        <p:nvSpPr>
          <p:cNvPr id="198" name="Shape 335"/>
          <p:cNvSpPr/>
          <p:nvPr/>
        </p:nvSpPr>
        <p:spPr>
          <a:xfrm flipH="1">
            <a:off x="7069930" y="2527558"/>
            <a:ext cx="12211" cy="634134"/>
          </a:xfrm>
          <a:prstGeom prst="line">
            <a:avLst/>
          </a:prstGeom>
          <a:ln w="25400">
            <a:solidFill>
              <a:srgbClr val="8CCC25"/>
            </a:solidFill>
            <a:tailEnd type="oval"/>
          </a:ln>
        </p:spPr>
        <p:txBody>
          <a:bodyPr lIns="45718" tIns="45718" rIns="45718" bIns="45718"/>
          <a:lstStyle/>
          <a:p>
            <a:endParaRPr/>
          </a:p>
        </p:txBody>
      </p:sp>
      <p:sp>
        <p:nvSpPr>
          <p:cNvPr id="199" name="Shape 336"/>
          <p:cNvSpPr/>
          <p:nvPr/>
        </p:nvSpPr>
        <p:spPr>
          <a:xfrm>
            <a:off x="6332540" y="2743808"/>
            <a:ext cx="333136" cy="2"/>
          </a:xfrm>
          <a:prstGeom prst="line">
            <a:avLst/>
          </a:prstGeom>
          <a:ln w="25400">
            <a:solidFill>
              <a:srgbClr val="7CC51D"/>
            </a:solidFill>
          </a:ln>
        </p:spPr>
        <p:txBody>
          <a:bodyPr lIns="45718" tIns="45718" rIns="45718" bIns="45718"/>
          <a:lstStyle/>
          <a:p>
            <a:endParaRPr/>
          </a:p>
        </p:txBody>
      </p:sp>
      <p:sp>
        <p:nvSpPr>
          <p:cNvPr id="200" name="Shape 337"/>
          <p:cNvSpPr/>
          <p:nvPr/>
        </p:nvSpPr>
        <p:spPr>
          <a:xfrm>
            <a:off x="6672007" y="2524774"/>
            <a:ext cx="795846" cy="2"/>
          </a:xfrm>
          <a:prstGeom prst="line">
            <a:avLst/>
          </a:prstGeom>
          <a:ln w="25400">
            <a:solidFill>
              <a:srgbClr val="7CC51D"/>
            </a:solidFill>
          </a:ln>
        </p:spPr>
        <p:txBody>
          <a:bodyPr lIns="45718" tIns="45718" rIns="45718" bIns="45718"/>
          <a:lstStyle/>
          <a:p>
            <a:endParaRPr/>
          </a:p>
        </p:txBody>
      </p:sp>
      <p:sp>
        <p:nvSpPr>
          <p:cNvPr id="201" name="Shape 338"/>
          <p:cNvSpPr/>
          <p:nvPr/>
        </p:nvSpPr>
        <p:spPr>
          <a:xfrm>
            <a:off x="7378608" y="2784871"/>
            <a:ext cx="795847" cy="2"/>
          </a:xfrm>
          <a:prstGeom prst="line">
            <a:avLst/>
          </a:prstGeom>
          <a:ln w="25400">
            <a:solidFill>
              <a:srgbClr val="7CC51D"/>
            </a:solidFill>
          </a:ln>
        </p:spPr>
        <p:txBody>
          <a:bodyPr lIns="45718" tIns="45718" rIns="45718" bIns="45718"/>
          <a:lstStyle/>
          <a:p>
            <a:endParaRPr/>
          </a:p>
        </p:txBody>
      </p:sp>
      <p:sp>
        <p:nvSpPr>
          <p:cNvPr id="202" name="Shape 339"/>
          <p:cNvSpPr/>
          <p:nvPr/>
        </p:nvSpPr>
        <p:spPr>
          <a:xfrm>
            <a:off x="7954342" y="2538416"/>
            <a:ext cx="935260" cy="2"/>
          </a:xfrm>
          <a:prstGeom prst="line">
            <a:avLst/>
          </a:prstGeom>
          <a:ln w="25400">
            <a:solidFill>
              <a:srgbClr val="7CC51D"/>
            </a:solidFill>
          </a:ln>
        </p:spPr>
        <p:txBody>
          <a:bodyPr lIns="45718" tIns="45718" rIns="45718" bIns="45718"/>
          <a:lstStyle/>
          <a:p>
            <a:endParaRPr/>
          </a:p>
        </p:txBody>
      </p:sp>
      <p:sp>
        <p:nvSpPr>
          <p:cNvPr id="203" name="CHARGE 1"/>
          <p:cNvSpPr txBox="1"/>
          <p:nvPr/>
        </p:nvSpPr>
        <p:spPr>
          <a:xfrm>
            <a:off x="416877" y="5348025"/>
            <a:ext cx="1273657" cy="370839"/>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spAutoFit/>
          </a:bodyPr>
          <a:lstStyle>
            <a:lvl1pPr>
              <a:defRPr>
                <a:latin typeface="Montserrat SemiBold"/>
                <a:ea typeface="Montserrat SemiBold"/>
                <a:cs typeface="Montserrat SemiBold"/>
                <a:sym typeface="Montserrat SemiBold"/>
              </a:defRPr>
            </a:lvl1pPr>
          </a:lstStyle>
          <a:p>
            <a:r>
              <a:rPr dirty="0">
                <a:latin typeface="+mj-lt"/>
              </a:rPr>
              <a:t>CHARGE 1</a:t>
            </a:r>
          </a:p>
        </p:txBody>
      </p:sp>
      <p:sp>
        <p:nvSpPr>
          <p:cNvPr id="204" name="When the unit is turned on charge starts at charging ring and works itself back down the line, through the pump and into the tank changing all ions positive."/>
          <p:cNvSpPr txBox="1"/>
          <p:nvPr/>
        </p:nvSpPr>
        <p:spPr>
          <a:xfrm>
            <a:off x="416877" y="5733636"/>
            <a:ext cx="3898682" cy="600160"/>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a:defRPr sz="1100">
                <a:latin typeface="Open Sans"/>
                <a:ea typeface="Open Sans"/>
                <a:cs typeface="Open Sans"/>
                <a:sym typeface="Open Sans"/>
              </a:defRPr>
            </a:lvl1pPr>
          </a:lstStyle>
          <a:p>
            <a:pPr>
              <a:defRPr b="1" u="sng" cap="all"/>
            </a:pPr>
            <a:r>
              <a:rPr b="0" u="none" cap="none" dirty="0">
                <a:latin typeface="+mn-lt"/>
              </a:rPr>
              <a:t>When the unit is turned on charge starts at charging ring and works itself back down the line, through the pump and into the tank changing all ions positive.</a:t>
            </a:r>
          </a:p>
        </p:txBody>
      </p:sp>
      <p:sp>
        <p:nvSpPr>
          <p:cNvPr id="205" name="CHARGE 2"/>
          <p:cNvSpPr txBox="1"/>
          <p:nvPr/>
        </p:nvSpPr>
        <p:spPr>
          <a:xfrm>
            <a:off x="4854578" y="5348025"/>
            <a:ext cx="1319605" cy="370839"/>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spAutoFit/>
          </a:bodyPr>
          <a:lstStyle>
            <a:lvl1pPr>
              <a:defRPr>
                <a:latin typeface="Montserrat SemiBold"/>
                <a:ea typeface="Montserrat SemiBold"/>
                <a:cs typeface="Montserrat SemiBold"/>
                <a:sym typeface="Montserrat SemiBold"/>
              </a:defRPr>
            </a:lvl1pPr>
          </a:lstStyle>
          <a:p>
            <a:r>
              <a:rPr>
                <a:latin typeface="+mj-lt"/>
              </a:rPr>
              <a:t>CHARGE 2</a:t>
            </a:r>
          </a:p>
        </p:txBody>
      </p:sp>
      <p:pic>
        <p:nvPicPr>
          <p:cNvPr id="206" name="Victory-LinkedIn-Cover.jpg" descr="Victory-LinkedIn-Cover.jpg"/>
          <p:cNvPicPr>
            <a:picLocks noChangeAspect="1"/>
          </p:cNvPicPr>
          <p:nvPr/>
        </p:nvPicPr>
        <p:blipFill>
          <a:blip r:embed="rId4">
            <a:extLst/>
          </a:blip>
          <a:srcRect l="16604" t="51713" r="6342" b="26080"/>
          <a:stretch>
            <a:fillRect/>
          </a:stretch>
        </p:blipFill>
        <p:spPr>
          <a:xfrm>
            <a:off x="-12700" y="-12700"/>
            <a:ext cx="9169400" cy="802184"/>
          </a:xfrm>
          <a:prstGeom prst="rect">
            <a:avLst/>
          </a:prstGeom>
          <a:ln w="12700">
            <a:miter lim="400000"/>
          </a:ln>
        </p:spPr>
      </p:pic>
      <p:pic>
        <p:nvPicPr>
          <p:cNvPr id="207" name="Victory-Innovations-Co-facebook-OG.png" descr="Victory-Innovations-Co-facebook-OG.png"/>
          <p:cNvPicPr>
            <a:picLocks noChangeAspect="1"/>
          </p:cNvPicPr>
          <p:nvPr/>
        </p:nvPicPr>
        <p:blipFill>
          <a:blip r:embed="rId5">
            <a:extLst/>
          </a:blip>
          <a:stretch>
            <a:fillRect/>
          </a:stretch>
        </p:blipFill>
        <p:spPr>
          <a:xfrm>
            <a:off x="77092" y="-206145"/>
            <a:ext cx="2676312" cy="1378706"/>
          </a:xfrm>
          <a:prstGeom prst="rect">
            <a:avLst/>
          </a:prstGeom>
          <a:ln w="12700">
            <a:miter lim="400000"/>
          </a:ln>
        </p:spPr>
      </p:pic>
      <p:sp>
        <p:nvSpPr>
          <p:cNvPr id="2" name="Title 1">
            <a:extLst>
              <a:ext uri="{FF2B5EF4-FFF2-40B4-BE49-F238E27FC236}">
                <a16:creationId xmlns:a16="http://schemas.microsoft.com/office/drawing/2014/main" id="{83F96BCE-0C3E-A747-93FF-1625B03BFB7F}"/>
              </a:ext>
            </a:extLst>
          </p:cNvPr>
          <p:cNvSpPr>
            <a:spLocks noGrp="1"/>
          </p:cNvSpPr>
          <p:nvPr>
            <p:ph type="title"/>
          </p:nvPr>
        </p:nvSpPr>
        <p:spPr/>
        <p:txBody>
          <a:bodyPr/>
          <a:lstStyle/>
          <a:p>
            <a:r>
              <a:rPr lang="en-US" dirty="0"/>
              <a:t>PERFORMANCE</a:t>
            </a:r>
          </a:p>
        </p:txBody>
      </p:sp>
      <p:sp>
        <p:nvSpPr>
          <p:cNvPr id="3" name="TextBox 2"/>
          <p:cNvSpPr txBox="1"/>
          <p:nvPr/>
        </p:nvSpPr>
        <p:spPr>
          <a:xfrm>
            <a:off x="1968247" y="1530024"/>
            <a:ext cx="4989602" cy="369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000000"/>
                </a:solidFill>
                <a:effectLst/>
                <a:uFillTx/>
                <a:latin typeface="+mn-lt"/>
                <a:ea typeface="+mn-ea"/>
                <a:cs typeface="+mn-cs"/>
                <a:sym typeface="Helvetica"/>
              </a:rPr>
              <a:t>The Only</a:t>
            </a:r>
            <a:r>
              <a:rPr kumimoji="0" lang="en-US" sz="1800" b="0" i="0" u="none" strike="noStrike" cap="none" spc="0" normalizeH="0" dirty="0">
                <a:ln>
                  <a:noFill/>
                </a:ln>
                <a:solidFill>
                  <a:srgbClr val="000000"/>
                </a:solidFill>
                <a:effectLst/>
                <a:uFillTx/>
                <a:latin typeface="+mn-lt"/>
                <a:ea typeface="+mn-ea"/>
                <a:cs typeface="+mn-cs"/>
                <a:sym typeface="Helvetica"/>
              </a:rPr>
              <a:t> Sprayer with a Double Charge System</a:t>
            </a:r>
            <a:endParaRPr kumimoji="0" lang="en-US" sz="1800" b="0" i="0" u="none" strike="noStrike" cap="none" spc="0" normalizeH="0" baseline="0" dirty="0">
              <a:ln>
                <a:noFill/>
              </a:ln>
              <a:solidFill>
                <a:srgbClr val="000000"/>
              </a:solidFill>
              <a:effectLst/>
              <a:uFillTx/>
              <a:latin typeface="+mn-lt"/>
              <a:ea typeface="+mn-ea"/>
              <a:cs typeface="+mn-cs"/>
              <a:sym typeface="Helvetica"/>
            </a:endParaRP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 name="Shape 194"/>
          <p:cNvSpPr/>
          <p:nvPr/>
        </p:nvSpPr>
        <p:spPr>
          <a:xfrm>
            <a:off x="1119235" y="781644"/>
            <a:ext cx="8038842" cy="584576"/>
          </a:xfrm>
          <a:custGeom>
            <a:avLst/>
            <a:gdLst/>
            <a:ahLst/>
            <a:cxnLst>
              <a:cxn ang="0">
                <a:pos x="wd2" y="hd2"/>
              </a:cxn>
              <a:cxn ang="5400000">
                <a:pos x="wd2" y="hd2"/>
              </a:cxn>
              <a:cxn ang="10800000">
                <a:pos x="wd2" y="hd2"/>
              </a:cxn>
              <a:cxn ang="16200000">
                <a:pos x="wd2" y="hd2"/>
              </a:cxn>
            </a:cxnLst>
            <a:rect l="0" t="0" r="r" b="b"/>
            <a:pathLst>
              <a:path w="21600" h="21600" extrusionOk="0">
                <a:moveTo>
                  <a:pt x="0" y="135"/>
                </a:moveTo>
                <a:lnTo>
                  <a:pt x="1059" y="21600"/>
                </a:lnTo>
                <a:lnTo>
                  <a:pt x="21600" y="21600"/>
                </a:lnTo>
                <a:lnTo>
                  <a:pt x="21600" y="0"/>
                </a:lnTo>
                <a:lnTo>
                  <a:pt x="0" y="135"/>
                </a:lnTo>
                <a:close/>
              </a:path>
            </a:pathLst>
          </a:custGeom>
          <a:gradFill>
            <a:gsLst>
              <a:gs pos="0">
                <a:srgbClr val="0F5439"/>
              </a:gs>
              <a:gs pos="100000">
                <a:srgbClr val="1E803E"/>
              </a:gs>
            </a:gsLst>
            <a:lin ang="21249106"/>
          </a:gradFill>
          <a:ln w="12700">
            <a:miter lim="400000"/>
          </a:ln>
        </p:spPr>
        <p:txBody>
          <a:bodyPr lIns="45718" tIns="45718" rIns="45718" bIns="45718"/>
          <a:lstStyle/>
          <a:p>
            <a:pPr>
              <a:defRPr>
                <a:latin typeface="+mj-lt"/>
                <a:ea typeface="+mj-ea"/>
                <a:cs typeface="+mj-cs"/>
                <a:sym typeface="Calibri"/>
              </a:defRPr>
            </a:pPr>
            <a:endParaRPr/>
          </a:p>
        </p:txBody>
      </p:sp>
      <p:sp>
        <p:nvSpPr>
          <p:cNvPr id="302" name="Shape 186"/>
          <p:cNvSpPr txBox="1"/>
          <p:nvPr/>
        </p:nvSpPr>
        <p:spPr>
          <a:xfrm>
            <a:off x="2459041" y="898240"/>
            <a:ext cx="4225918" cy="396239"/>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algn="ctr">
              <a:defRPr sz="2000">
                <a:solidFill>
                  <a:srgbClr val="FFFFFF"/>
                </a:solidFill>
                <a:latin typeface="Montserrat Medium"/>
                <a:ea typeface="Montserrat Medium"/>
                <a:cs typeface="Montserrat Medium"/>
                <a:sym typeface="Montserrat Medium"/>
              </a:defRPr>
            </a:lvl1pPr>
          </a:lstStyle>
          <a:p>
            <a:r>
              <a:rPr lang="en-US" dirty="0">
                <a:latin typeface="+mn-lt"/>
              </a:rPr>
              <a:t>SAFETY</a:t>
            </a:r>
            <a:endParaRPr dirty="0">
              <a:latin typeface="+mn-lt"/>
            </a:endParaRPr>
          </a:p>
        </p:txBody>
      </p:sp>
      <p:pic>
        <p:nvPicPr>
          <p:cNvPr id="303" name="CE-marking-logo.png" descr="CE-marking-logo.png"/>
          <p:cNvPicPr>
            <a:picLocks noChangeAspect="1"/>
          </p:cNvPicPr>
          <p:nvPr/>
        </p:nvPicPr>
        <p:blipFill>
          <a:blip r:embed="rId2">
            <a:extLst/>
          </a:blip>
          <a:stretch>
            <a:fillRect/>
          </a:stretch>
        </p:blipFill>
        <p:spPr>
          <a:xfrm>
            <a:off x="257171" y="4299191"/>
            <a:ext cx="447039" cy="447039"/>
          </a:xfrm>
          <a:prstGeom prst="rect">
            <a:avLst/>
          </a:prstGeom>
          <a:ln w="12700">
            <a:miter lim="400000"/>
          </a:ln>
        </p:spPr>
      </p:pic>
      <p:pic>
        <p:nvPicPr>
          <p:cNvPr id="304" name="CSA-logo.png" descr="CSA-logo.png"/>
          <p:cNvPicPr>
            <a:picLocks noChangeAspect="1"/>
          </p:cNvPicPr>
          <p:nvPr/>
        </p:nvPicPr>
        <p:blipFill>
          <a:blip r:embed="rId3">
            <a:extLst/>
          </a:blip>
          <a:stretch>
            <a:fillRect/>
          </a:stretch>
        </p:blipFill>
        <p:spPr>
          <a:xfrm>
            <a:off x="3206750" y="1863700"/>
            <a:ext cx="571500" cy="571501"/>
          </a:xfrm>
          <a:prstGeom prst="rect">
            <a:avLst/>
          </a:prstGeom>
          <a:ln w="12700">
            <a:miter lim="400000"/>
          </a:ln>
        </p:spPr>
      </p:pic>
      <p:pic>
        <p:nvPicPr>
          <p:cNvPr id="305" name="edison-testing-laboratories.png" descr="edison-testing-laboratories.png"/>
          <p:cNvPicPr>
            <a:picLocks noChangeAspect="1"/>
          </p:cNvPicPr>
          <p:nvPr/>
        </p:nvPicPr>
        <p:blipFill>
          <a:blip r:embed="rId4">
            <a:extLst/>
          </a:blip>
          <a:stretch>
            <a:fillRect/>
          </a:stretch>
        </p:blipFill>
        <p:spPr>
          <a:xfrm>
            <a:off x="257171" y="1876400"/>
            <a:ext cx="698501" cy="558801"/>
          </a:xfrm>
          <a:prstGeom prst="rect">
            <a:avLst/>
          </a:prstGeom>
          <a:ln w="12700">
            <a:miter lim="400000"/>
          </a:ln>
        </p:spPr>
      </p:pic>
      <p:pic>
        <p:nvPicPr>
          <p:cNvPr id="306" name="Federal-Communications-Commission-Mark.png" descr="Federal-Communications-Commission-Mark.png"/>
          <p:cNvPicPr>
            <a:picLocks noChangeAspect="1"/>
          </p:cNvPicPr>
          <p:nvPr/>
        </p:nvPicPr>
        <p:blipFill>
          <a:blip r:embed="rId5">
            <a:extLst/>
          </a:blip>
          <a:stretch>
            <a:fillRect/>
          </a:stretch>
        </p:blipFill>
        <p:spPr>
          <a:xfrm>
            <a:off x="6248068" y="1876400"/>
            <a:ext cx="558801" cy="558801"/>
          </a:xfrm>
          <a:prstGeom prst="rect">
            <a:avLst/>
          </a:prstGeom>
          <a:ln w="12700">
            <a:miter lim="400000"/>
          </a:ln>
        </p:spPr>
      </p:pic>
      <p:pic>
        <p:nvPicPr>
          <p:cNvPr id="307" name="images.png" descr="images.png"/>
          <p:cNvPicPr>
            <a:picLocks noChangeAspect="1"/>
          </p:cNvPicPr>
          <p:nvPr/>
        </p:nvPicPr>
        <p:blipFill>
          <a:blip r:embed="rId6">
            <a:extLst/>
          </a:blip>
          <a:stretch>
            <a:fillRect/>
          </a:stretch>
        </p:blipFill>
        <p:spPr>
          <a:xfrm>
            <a:off x="3206750" y="4466829"/>
            <a:ext cx="698500" cy="279401"/>
          </a:xfrm>
          <a:prstGeom prst="rect">
            <a:avLst/>
          </a:prstGeom>
          <a:ln w="12700">
            <a:miter lim="400000"/>
          </a:ln>
        </p:spPr>
      </p:pic>
      <p:pic>
        <p:nvPicPr>
          <p:cNvPr id="308" name="nom.png" descr="nom.png"/>
          <p:cNvPicPr>
            <a:picLocks noChangeAspect="1"/>
          </p:cNvPicPr>
          <p:nvPr/>
        </p:nvPicPr>
        <p:blipFill>
          <a:blip r:embed="rId7">
            <a:extLst/>
          </a:blip>
          <a:stretch>
            <a:fillRect/>
          </a:stretch>
        </p:blipFill>
        <p:spPr>
          <a:xfrm>
            <a:off x="6248068" y="4299191"/>
            <a:ext cx="447039" cy="447039"/>
          </a:xfrm>
          <a:prstGeom prst="rect">
            <a:avLst/>
          </a:prstGeom>
          <a:ln w="12700">
            <a:miter lim="400000"/>
          </a:ln>
        </p:spPr>
      </p:pic>
      <p:sp>
        <p:nvSpPr>
          <p:cNvPr id="309" name="EDISON TESTING LABORATORIES"/>
          <p:cNvSpPr txBox="1"/>
          <p:nvPr/>
        </p:nvSpPr>
        <p:spPr>
          <a:xfrm>
            <a:off x="1076321" y="2013561"/>
            <a:ext cx="1764854" cy="430883"/>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a:defRPr sz="1100"/>
            </a:lvl1pPr>
          </a:lstStyle>
          <a:p>
            <a:r>
              <a:rPr dirty="0">
                <a:latin typeface="+mj-lt"/>
              </a:rPr>
              <a:t>EDISON TESTING LABORATORIES</a:t>
            </a:r>
          </a:p>
        </p:txBody>
      </p:sp>
      <p:sp>
        <p:nvSpPr>
          <p:cNvPr id="310" name="CANADIAN STANDARDS ASSOCIATION"/>
          <p:cNvSpPr txBox="1"/>
          <p:nvPr/>
        </p:nvSpPr>
        <p:spPr>
          <a:xfrm>
            <a:off x="3843003" y="2013561"/>
            <a:ext cx="1981598" cy="430883"/>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a:defRPr sz="1100"/>
            </a:lvl1pPr>
          </a:lstStyle>
          <a:p>
            <a:r>
              <a:rPr>
                <a:latin typeface="+mj-lt"/>
              </a:rPr>
              <a:t>CANADIAN STANDARDS ASSOCIATION</a:t>
            </a:r>
          </a:p>
        </p:txBody>
      </p:sp>
      <p:sp>
        <p:nvSpPr>
          <p:cNvPr id="311" name="FEDERAL COMMUNICATIONS COMMISSION"/>
          <p:cNvSpPr txBox="1"/>
          <p:nvPr/>
        </p:nvSpPr>
        <p:spPr>
          <a:xfrm>
            <a:off x="6828757" y="2013561"/>
            <a:ext cx="2540001" cy="430883"/>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a:defRPr sz="1100"/>
            </a:lvl1pPr>
          </a:lstStyle>
          <a:p>
            <a:r>
              <a:rPr>
                <a:latin typeface="+mj-lt"/>
              </a:rPr>
              <a:t>FEDERAL COMMUNICATIONS COMMISSION</a:t>
            </a:r>
          </a:p>
        </p:txBody>
      </p:sp>
      <p:sp>
        <p:nvSpPr>
          <p:cNvPr id="312" name="EUROPEAN COMMISSION"/>
          <p:cNvSpPr txBox="1"/>
          <p:nvPr/>
        </p:nvSpPr>
        <p:spPr>
          <a:xfrm>
            <a:off x="790347" y="4489691"/>
            <a:ext cx="2032001" cy="261606"/>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a:defRPr sz="1100"/>
            </a:lvl1pPr>
          </a:lstStyle>
          <a:p>
            <a:r>
              <a:rPr>
                <a:latin typeface="+mj-lt"/>
              </a:rPr>
              <a:t>EUROPEAN COMMISSION</a:t>
            </a:r>
          </a:p>
        </p:txBody>
      </p:sp>
      <p:sp>
        <p:nvSpPr>
          <p:cNvPr id="313" name="RESTRICTION OF HAZARDOUS SUBSTANCES"/>
          <p:cNvSpPr txBox="1"/>
          <p:nvPr/>
        </p:nvSpPr>
        <p:spPr>
          <a:xfrm>
            <a:off x="3982505" y="4324591"/>
            <a:ext cx="1981598" cy="430883"/>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a:defRPr sz="1100"/>
            </a:lvl1pPr>
          </a:lstStyle>
          <a:p>
            <a:r>
              <a:rPr>
                <a:latin typeface="+mj-lt"/>
              </a:rPr>
              <a:t>RESTRICTION OF HAZARDOUS SUBSTANCES</a:t>
            </a:r>
          </a:p>
        </p:txBody>
      </p:sp>
      <p:sp>
        <p:nvSpPr>
          <p:cNvPr id="314" name="MEXICAN OFFICIAL STANDARDS"/>
          <p:cNvSpPr txBox="1"/>
          <p:nvPr/>
        </p:nvSpPr>
        <p:spPr>
          <a:xfrm>
            <a:off x="6891712" y="4324591"/>
            <a:ext cx="1873003" cy="430883"/>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a:defRPr sz="1100"/>
            </a:lvl1pPr>
          </a:lstStyle>
          <a:p>
            <a:r>
              <a:rPr>
                <a:latin typeface="+mj-lt"/>
              </a:rPr>
              <a:t>MEXICAN OFFICIAL STANDARDS</a:t>
            </a:r>
          </a:p>
        </p:txBody>
      </p:sp>
      <p:sp>
        <p:nvSpPr>
          <p:cNvPr id="315" name="The ETL, Edison Testing Laboratories, Listed Mark is proof of product compliance (electrical, gas and other safety standards) to North American safety standards."/>
          <p:cNvSpPr txBox="1"/>
          <p:nvPr/>
        </p:nvSpPr>
        <p:spPr>
          <a:xfrm>
            <a:off x="257171" y="2564114"/>
            <a:ext cx="2730501" cy="707882"/>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a:defRPr sz="1000">
                <a:solidFill>
                  <a:srgbClr val="333333"/>
                </a:solidFill>
                <a:latin typeface="Open Sans"/>
                <a:ea typeface="Open Sans"/>
                <a:cs typeface="Open Sans"/>
                <a:sym typeface="Open Sans"/>
              </a:defRPr>
            </a:lvl1pPr>
          </a:lstStyle>
          <a:p>
            <a:r>
              <a:rPr dirty="0">
                <a:latin typeface="+mn-lt"/>
              </a:rPr>
              <a:t>The ETL, Edison Testing Laboratories, Listed Mark is proof of product compliance (electrical, gas and other safety standards) to North American safety standards.</a:t>
            </a:r>
          </a:p>
        </p:txBody>
      </p:sp>
      <p:sp>
        <p:nvSpPr>
          <p:cNvPr id="316" name="CSA certification CSA Group has the largest subject area recognition of the SDOs accredited by the Standards Council of Canada (SCC), an organization that coordinates Canada’s National Standards System."/>
          <p:cNvSpPr txBox="1"/>
          <p:nvPr/>
        </p:nvSpPr>
        <p:spPr>
          <a:xfrm>
            <a:off x="3206750" y="2564114"/>
            <a:ext cx="2730500" cy="1015659"/>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a:defRPr sz="1000">
                <a:solidFill>
                  <a:srgbClr val="333333"/>
                </a:solidFill>
                <a:latin typeface="Open Sans"/>
                <a:ea typeface="Open Sans"/>
                <a:cs typeface="Open Sans"/>
                <a:sym typeface="Open Sans"/>
              </a:defRPr>
            </a:lvl1pPr>
          </a:lstStyle>
          <a:p>
            <a:r>
              <a:rPr>
                <a:latin typeface="+mn-lt"/>
              </a:rPr>
              <a:t>CSA certification CSA Group has the largest subject area recognition of the SDOs accredited by the Standards Council of Canada (SCC), an organization that coordinates Canada’s National Standards System.</a:t>
            </a:r>
          </a:p>
        </p:txBody>
      </p:sp>
      <p:sp>
        <p:nvSpPr>
          <p:cNvPr id="317" name="The Federal Communications Commission (FCC) is an independent United States government agency that is directly responsible to Congress."/>
          <p:cNvSpPr txBox="1"/>
          <p:nvPr/>
        </p:nvSpPr>
        <p:spPr>
          <a:xfrm>
            <a:off x="6248068" y="2564114"/>
            <a:ext cx="2730501" cy="707882"/>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a:defRPr sz="1000">
                <a:solidFill>
                  <a:srgbClr val="333333"/>
                </a:solidFill>
                <a:latin typeface="Open Sans"/>
                <a:ea typeface="Open Sans"/>
                <a:cs typeface="Open Sans"/>
                <a:sym typeface="Open Sans"/>
              </a:defRPr>
            </a:lvl1pPr>
          </a:lstStyle>
          <a:p>
            <a:r>
              <a:rPr>
                <a:latin typeface="+mn-lt"/>
              </a:rPr>
              <a:t>The Federal Communications Commission (FCC) is an independent United States government agency that is directly responsible to Congress. </a:t>
            </a:r>
          </a:p>
        </p:txBody>
      </p:sp>
      <p:sp>
        <p:nvSpPr>
          <p:cNvPr id="318" name="CSA certification CSA Group has the largest subject area recognition of the SDOs accredited by the Standards Council of Canada (SCC), an organization that coordinates Canada’s National Standards System."/>
          <p:cNvSpPr txBox="1"/>
          <p:nvPr/>
        </p:nvSpPr>
        <p:spPr>
          <a:xfrm>
            <a:off x="257171" y="4891197"/>
            <a:ext cx="2730501" cy="1015659"/>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a:defRPr sz="1000">
                <a:solidFill>
                  <a:srgbClr val="333333"/>
                </a:solidFill>
                <a:latin typeface="Open Sans"/>
                <a:ea typeface="Open Sans"/>
                <a:cs typeface="Open Sans"/>
                <a:sym typeface="Open Sans"/>
              </a:defRPr>
            </a:lvl1pPr>
          </a:lstStyle>
          <a:p>
            <a:r>
              <a:rPr>
                <a:latin typeface="+mn-lt"/>
              </a:rPr>
              <a:t>CSA certification CSA Group has the largest subject area recognition of the SDOs accredited by the Standards Council of Canada (SCC), an organization that coordinates Canada’s National Standards System. </a:t>
            </a:r>
          </a:p>
        </p:txBody>
      </p:sp>
      <p:sp>
        <p:nvSpPr>
          <p:cNvPr id="319" name="RoHS, also known as Lead-Free, stands for Restriction of Hazardous Substances. RoHS, also known as Directive 2002/95/EC, originated in the European Union and restricts the use of six hazardous materials found in electrical and electronic products."/>
          <p:cNvSpPr txBox="1"/>
          <p:nvPr/>
        </p:nvSpPr>
        <p:spPr>
          <a:xfrm>
            <a:off x="3206750" y="4891197"/>
            <a:ext cx="2730500" cy="1015659"/>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a:defRPr sz="1000">
                <a:solidFill>
                  <a:srgbClr val="333333"/>
                </a:solidFill>
                <a:latin typeface="Open Sans"/>
                <a:ea typeface="Open Sans"/>
                <a:cs typeface="Open Sans"/>
                <a:sym typeface="Open Sans"/>
              </a:defRPr>
            </a:lvl1pPr>
          </a:lstStyle>
          <a:p>
            <a:r>
              <a:rPr>
                <a:latin typeface="+mn-lt"/>
              </a:rPr>
              <a:t>RoHS, also known as Lead-Free, stands for Restriction of Hazardous Substances. RoHS, also known as Directive 2002/95/EC, originated in the European Union and restricts the use of six hazardous materials found in electrical and electronic products.</a:t>
            </a:r>
          </a:p>
        </p:txBody>
      </p:sp>
      <p:sp>
        <p:nvSpPr>
          <p:cNvPr id="320" name="An independent organization with more than a century of experience in product safety and compliance evaluation, among which are product certifications based on Mexican Official Standards (Normas Oficiales Mexicanas – NOM) and Mexican Standards (Normas Mexicanas – NMX)."/>
          <p:cNvSpPr txBox="1"/>
          <p:nvPr/>
        </p:nvSpPr>
        <p:spPr>
          <a:xfrm>
            <a:off x="6248068" y="4891657"/>
            <a:ext cx="2730501" cy="1169547"/>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a:defRPr sz="1000">
                <a:solidFill>
                  <a:srgbClr val="333333"/>
                </a:solidFill>
                <a:latin typeface="Open Sans"/>
                <a:ea typeface="Open Sans"/>
                <a:cs typeface="Open Sans"/>
                <a:sym typeface="Open Sans"/>
              </a:defRPr>
            </a:lvl1pPr>
          </a:lstStyle>
          <a:p>
            <a:r>
              <a:rPr>
                <a:latin typeface="+mn-lt"/>
              </a:rPr>
              <a:t>An independent organization with more than a century of experience in product safety and compliance evaluation, among which are product certifications based on Mexican Official Standards (Normas Oficiales Mexicanas – NOM) and Mexican Standards (Normas Mexicanas – NMX).</a:t>
            </a:r>
          </a:p>
        </p:txBody>
      </p:sp>
      <p:sp>
        <p:nvSpPr>
          <p:cNvPr id="321" name="Line"/>
          <p:cNvSpPr/>
          <p:nvPr/>
        </p:nvSpPr>
        <p:spPr>
          <a:xfrm>
            <a:off x="3229474" y="2492017"/>
            <a:ext cx="2540001" cy="1"/>
          </a:xfrm>
          <a:prstGeom prst="line">
            <a:avLst/>
          </a:prstGeom>
          <a:ln w="12700">
            <a:solidFill>
              <a:srgbClr val="DDDDDD"/>
            </a:solidFill>
          </a:ln>
        </p:spPr>
        <p:txBody>
          <a:bodyPr lIns="45718" tIns="45718" rIns="45718" bIns="45718"/>
          <a:lstStyle/>
          <a:p>
            <a:endParaRPr/>
          </a:p>
        </p:txBody>
      </p:sp>
      <p:sp>
        <p:nvSpPr>
          <p:cNvPr id="322" name="Line"/>
          <p:cNvSpPr/>
          <p:nvPr/>
        </p:nvSpPr>
        <p:spPr>
          <a:xfrm>
            <a:off x="6277474" y="2492017"/>
            <a:ext cx="2540001" cy="1"/>
          </a:xfrm>
          <a:prstGeom prst="line">
            <a:avLst/>
          </a:prstGeom>
          <a:ln w="12700">
            <a:solidFill>
              <a:srgbClr val="DDDDDD"/>
            </a:solidFill>
          </a:ln>
        </p:spPr>
        <p:txBody>
          <a:bodyPr lIns="45718" tIns="45718" rIns="45718" bIns="45718"/>
          <a:lstStyle/>
          <a:p>
            <a:endParaRPr/>
          </a:p>
        </p:txBody>
      </p:sp>
      <p:sp>
        <p:nvSpPr>
          <p:cNvPr id="323" name="Line"/>
          <p:cNvSpPr/>
          <p:nvPr/>
        </p:nvSpPr>
        <p:spPr>
          <a:xfrm>
            <a:off x="352421" y="2492017"/>
            <a:ext cx="2540001" cy="1"/>
          </a:xfrm>
          <a:prstGeom prst="line">
            <a:avLst/>
          </a:prstGeom>
          <a:ln w="12700">
            <a:solidFill>
              <a:srgbClr val="DDDDDD"/>
            </a:solidFill>
          </a:ln>
        </p:spPr>
        <p:txBody>
          <a:bodyPr lIns="45718" tIns="45718" rIns="45718" bIns="45718"/>
          <a:lstStyle/>
          <a:p>
            <a:endParaRPr/>
          </a:p>
        </p:txBody>
      </p:sp>
      <p:sp>
        <p:nvSpPr>
          <p:cNvPr id="324" name="Line"/>
          <p:cNvSpPr/>
          <p:nvPr/>
        </p:nvSpPr>
        <p:spPr>
          <a:xfrm>
            <a:off x="3229474" y="4813106"/>
            <a:ext cx="2540001" cy="1"/>
          </a:xfrm>
          <a:prstGeom prst="line">
            <a:avLst/>
          </a:prstGeom>
          <a:ln w="12700">
            <a:solidFill>
              <a:srgbClr val="DDDDDD"/>
            </a:solidFill>
          </a:ln>
        </p:spPr>
        <p:txBody>
          <a:bodyPr lIns="45718" tIns="45718" rIns="45718" bIns="45718"/>
          <a:lstStyle/>
          <a:p>
            <a:endParaRPr/>
          </a:p>
        </p:txBody>
      </p:sp>
      <p:sp>
        <p:nvSpPr>
          <p:cNvPr id="325" name="Line"/>
          <p:cNvSpPr/>
          <p:nvPr/>
        </p:nvSpPr>
        <p:spPr>
          <a:xfrm>
            <a:off x="6277474" y="4813106"/>
            <a:ext cx="2540001" cy="1"/>
          </a:xfrm>
          <a:prstGeom prst="line">
            <a:avLst/>
          </a:prstGeom>
          <a:ln w="12700">
            <a:solidFill>
              <a:srgbClr val="DDDDDD"/>
            </a:solidFill>
          </a:ln>
        </p:spPr>
        <p:txBody>
          <a:bodyPr lIns="45718" tIns="45718" rIns="45718" bIns="45718"/>
          <a:lstStyle/>
          <a:p>
            <a:endParaRPr/>
          </a:p>
        </p:txBody>
      </p:sp>
      <p:sp>
        <p:nvSpPr>
          <p:cNvPr id="326" name="Line"/>
          <p:cNvSpPr/>
          <p:nvPr/>
        </p:nvSpPr>
        <p:spPr>
          <a:xfrm>
            <a:off x="352421" y="4813106"/>
            <a:ext cx="2540001" cy="1"/>
          </a:xfrm>
          <a:prstGeom prst="line">
            <a:avLst/>
          </a:prstGeom>
          <a:ln w="12700">
            <a:solidFill>
              <a:srgbClr val="DDDDDD"/>
            </a:solidFill>
          </a:ln>
        </p:spPr>
        <p:txBody>
          <a:bodyPr lIns="45718" tIns="45718" rIns="45718" bIns="45718"/>
          <a:lstStyle/>
          <a:p>
            <a:endParaRPr/>
          </a:p>
        </p:txBody>
      </p:sp>
      <p:pic>
        <p:nvPicPr>
          <p:cNvPr id="327" name="Victory-LinkedIn-Cover.jpg" descr="Victory-LinkedIn-Cover.jpg"/>
          <p:cNvPicPr>
            <a:picLocks noChangeAspect="1"/>
          </p:cNvPicPr>
          <p:nvPr/>
        </p:nvPicPr>
        <p:blipFill>
          <a:blip r:embed="rId8">
            <a:extLst/>
          </a:blip>
          <a:srcRect l="16604" t="51713" r="6342" b="26080"/>
          <a:stretch>
            <a:fillRect/>
          </a:stretch>
        </p:blipFill>
        <p:spPr>
          <a:xfrm>
            <a:off x="-12700" y="-12700"/>
            <a:ext cx="9169400" cy="802184"/>
          </a:xfrm>
          <a:prstGeom prst="rect">
            <a:avLst/>
          </a:prstGeom>
          <a:ln w="12700">
            <a:miter lim="400000"/>
          </a:ln>
        </p:spPr>
      </p:pic>
      <p:pic>
        <p:nvPicPr>
          <p:cNvPr id="328" name="Victory-Innovations-Co-facebook-OG.png" descr="Victory-Innovations-Co-facebook-OG.png"/>
          <p:cNvPicPr>
            <a:picLocks noChangeAspect="1"/>
          </p:cNvPicPr>
          <p:nvPr/>
        </p:nvPicPr>
        <p:blipFill>
          <a:blip r:embed="rId9">
            <a:extLst/>
          </a:blip>
          <a:stretch>
            <a:fillRect/>
          </a:stretch>
        </p:blipFill>
        <p:spPr>
          <a:xfrm>
            <a:off x="77092" y="-206145"/>
            <a:ext cx="2676312" cy="1378706"/>
          </a:xfrm>
          <a:prstGeom prst="rect">
            <a:avLst/>
          </a:prstGeom>
          <a:ln w="12700">
            <a:miter lim="400000"/>
          </a:ln>
        </p:spPr>
      </p:pic>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 name="Shape 236"/>
          <p:cNvSpPr/>
          <p:nvPr/>
        </p:nvSpPr>
        <p:spPr>
          <a:xfrm>
            <a:off x="1131219" y="781095"/>
            <a:ext cx="8032520" cy="584576"/>
          </a:xfrm>
          <a:custGeom>
            <a:avLst/>
            <a:gdLst/>
            <a:ahLst/>
            <a:cxnLst>
              <a:cxn ang="0">
                <a:pos x="wd2" y="hd2"/>
              </a:cxn>
              <a:cxn ang="5400000">
                <a:pos x="wd2" y="hd2"/>
              </a:cxn>
              <a:cxn ang="10800000">
                <a:pos x="wd2" y="hd2"/>
              </a:cxn>
              <a:cxn ang="16200000">
                <a:pos x="wd2" y="hd2"/>
              </a:cxn>
            </a:cxnLst>
            <a:rect l="0" t="0" r="r" b="b"/>
            <a:pathLst>
              <a:path w="21600" h="21600" extrusionOk="0">
                <a:moveTo>
                  <a:pt x="0" y="135"/>
                </a:moveTo>
                <a:lnTo>
                  <a:pt x="1059" y="21600"/>
                </a:lnTo>
                <a:lnTo>
                  <a:pt x="21600" y="21600"/>
                </a:lnTo>
                <a:lnTo>
                  <a:pt x="21600" y="0"/>
                </a:lnTo>
                <a:lnTo>
                  <a:pt x="0" y="135"/>
                </a:lnTo>
                <a:close/>
              </a:path>
            </a:pathLst>
          </a:custGeom>
          <a:gradFill>
            <a:gsLst>
              <a:gs pos="0">
                <a:srgbClr val="0F5439"/>
              </a:gs>
              <a:gs pos="100000">
                <a:srgbClr val="1E803E"/>
              </a:gs>
            </a:gsLst>
            <a:lin ang="21249106"/>
          </a:gradFill>
          <a:ln w="12700">
            <a:miter lim="400000"/>
          </a:ln>
        </p:spPr>
        <p:txBody>
          <a:bodyPr lIns="45718" tIns="45718" rIns="45718" bIns="45718"/>
          <a:lstStyle/>
          <a:p>
            <a:pPr>
              <a:defRPr>
                <a:latin typeface="+mj-lt"/>
                <a:ea typeface="+mj-ea"/>
                <a:cs typeface="+mj-cs"/>
                <a:sym typeface="Calibri"/>
              </a:defRPr>
            </a:pPr>
            <a:endParaRPr/>
          </a:p>
        </p:txBody>
      </p:sp>
      <p:sp>
        <p:nvSpPr>
          <p:cNvPr id="331" name="Shape 237"/>
          <p:cNvSpPr txBox="1"/>
          <p:nvPr/>
        </p:nvSpPr>
        <p:spPr>
          <a:xfrm>
            <a:off x="5661" y="875263"/>
            <a:ext cx="9144001" cy="396239"/>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chor="ctr">
            <a:spAutoFit/>
          </a:bodyPr>
          <a:lstStyle>
            <a:lvl1pPr algn="ctr">
              <a:defRPr sz="2000">
                <a:solidFill>
                  <a:srgbClr val="FFFFFF"/>
                </a:solidFill>
                <a:latin typeface="Montserrat Medium"/>
                <a:ea typeface="Montserrat Medium"/>
                <a:cs typeface="Montserrat Medium"/>
                <a:sym typeface="Montserrat Medium"/>
              </a:defRPr>
            </a:lvl1pPr>
          </a:lstStyle>
          <a:p>
            <a:r>
              <a:rPr lang="en-US" dirty="0">
                <a:latin typeface="+mj-lt"/>
              </a:rPr>
              <a:t>VICTORY INNOVATIONS PRODUCT SPECS</a:t>
            </a:r>
            <a:endParaRPr dirty="0">
              <a:latin typeface="+mj-lt"/>
            </a:endParaRPr>
          </a:p>
        </p:txBody>
      </p:sp>
      <p:pic>
        <p:nvPicPr>
          <p:cNvPr id="332" name="Victory-LinkedIn-Cover.jpg" descr="Victory-LinkedIn-Cover.jpg"/>
          <p:cNvPicPr>
            <a:picLocks noChangeAspect="1"/>
          </p:cNvPicPr>
          <p:nvPr/>
        </p:nvPicPr>
        <p:blipFill>
          <a:blip r:embed="rId2">
            <a:extLst/>
          </a:blip>
          <a:srcRect l="16604" t="51713" r="6342" b="26080"/>
          <a:stretch>
            <a:fillRect/>
          </a:stretch>
        </p:blipFill>
        <p:spPr>
          <a:xfrm>
            <a:off x="-12700" y="-12700"/>
            <a:ext cx="9169400" cy="802184"/>
          </a:xfrm>
          <a:prstGeom prst="rect">
            <a:avLst/>
          </a:prstGeom>
          <a:ln w="12700">
            <a:miter lim="400000"/>
          </a:ln>
        </p:spPr>
      </p:pic>
      <p:pic>
        <p:nvPicPr>
          <p:cNvPr id="333" name="Victory-Innovations-Co-facebook-OG.png" descr="Victory-Innovations-Co-facebook-OG.png"/>
          <p:cNvPicPr>
            <a:picLocks noChangeAspect="1"/>
          </p:cNvPicPr>
          <p:nvPr/>
        </p:nvPicPr>
        <p:blipFill>
          <a:blip r:embed="rId3">
            <a:extLst/>
          </a:blip>
          <a:stretch>
            <a:fillRect/>
          </a:stretch>
        </p:blipFill>
        <p:spPr>
          <a:xfrm>
            <a:off x="77092" y="-206145"/>
            <a:ext cx="2676312" cy="1378706"/>
          </a:xfrm>
          <a:prstGeom prst="rect">
            <a:avLst/>
          </a:prstGeom>
          <a:ln w="12700">
            <a:miter lim="400000"/>
          </a:ln>
        </p:spPr>
      </p:pic>
      <p:pic>
        <p:nvPicPr>
          <p:cNvPr id="336" name="Image" descr="Image"/>
          <p:cNvPicPr>
            <a:picLocks noChangeAspect="1"/>
          </p:cNvPicPr>
          <p:nvPr/>
        </p:nvPicPr>
        <p:blipFill>
          <a:blip r:embed="rId4">
            <a:extLst/>
          </a:blip>
          <a:stretch>
            <a:fillRect/>
          </a:stretch>
        </p:blipFill>
        <p:spPr>
          <a:xfrm>
            <a:off x="5812273" y="1511888"/>
            <a:ext cx="652277" cy="505515"/>
          </a:xfrm>
          <a:prstGeom prst="rect">
            <a:avLst/>
          </a:prstGeom>
          <a:ln w="12700">
            <a:miter lim="400000"/>
          </a:ln>
        </p:spPr>
      </p:pic>
      <p:sp>
        <p:nvSpPr>
          <p:cNvPr id="2" name="Rectangle 1">
            <a:extLst>
              <a:ext uri="{FF2B5EF4-FFF2-40B4-BE49-F238E27FC236}">
                <a16:creationId xmlns:a16="http://schemas.microsoft.com/office/drawing/2014/main" id="{232F4113-CB66-7B42-A4C1-57E93D859764}"/>
              </a:ext>
            </a:extLst>
          </p:cNvPr>
          <p:cNvSpPr/>
          <p:nvPr/>
        </p:nvSpPr>
        <p:spPr>
          <a:xfrm>
            <a:off x="9120717" y="2125133"/>
            <a:ext cx="4572000" cy="2585323"/>
          </a:xfrm>
          <a:prstGeom prst="rect">
            <a:avLst/>
          </a:prstGeom>
        </p:spPr>
        <p:txBody>
          <a:bodyPr>
            <a:spAutoFit/>
          </a:bodyPr>
          <a:lstStyle/>
          <a:p>
            <a:r>
              <a:rPr lang="en-US" dirty="0"/>
              <a:t>Need to add time to empty tank:</a:t>
            </a:r>
          </a:p>
          <a:p>
            <a:r>
              <a:rPr lang="en-US" dirty="0"/>
              <a:t>Handheld</a:t>
            </a:r>
          </a:p>
          <a:p>
            <a:r>
              <a:rPr lang="en-US" dirty="0"/>
              <a:t>Victory Minutes 11.3/9.3/3.3</a:t>
            </a:r>
          </a:p>
          <a:p>
            <a:r>
              <a:rPr lang="en-US" dirty="0"/>
              <a:t>Backpack</a:t>
            </a:r>
          </a:p>
          <a:p>
            <a:r>
              <a:rPr lang="en-US" dirty="0"/>
              <a:t>Victory Minutes 84.0/56.5/21.8</a:t>
            </a:r>
          </a:p>
          <a:p>
            <a:endParaRPr lang="en-US" dirty="0"/>
          </a:p>
          <a:p>
            <a:r>
              <a:rPr lang="en-US" dirty="0"/>
              <a:t>Clorox 360 Minutes 32</a:t>
            </a:r>
          </a:p>
          <a:p>
            <a:endParaRPr lang="en-US" dirty="0"/>
          </a:p>
          <a:p>
            <a:r>
              <a:rPr lang="en-US" dirty="0"/>
              <a:t>ESS Suitcase 76.3</a:t>
            </a:r>
          </a:p>
        </p:txBody>
      </p:sp>
      <p:pic>
        <p:nvPicPr>
          <p:cNvPr id="15" name="Image" descr="Image">
            <a:extLst>
              <a:ext uri="{FF2B5EF4-FFF2-40B4-BE49-F238E27FC236}">
                <a16:creationId xmlns:a16="http://schemas.microsoft.com/office/drawing/2014/main" id="{BD1745C9-BD39-8E4C-B1D8-38EDA40EB96C}"/>
              </a:ext>
            </a:extLst>
          </p:cNvPr>
          <p:cNvPicPr>
            <a:picLocks noChangeAspect="1"/>
          </p:cNvPicPr>
          <p:nvPr/>
        </p:nvPicPr>
        <p:blipFill>
          <a:blip r:embed="rId5">
            <a:extLst/>
          </a:blip>
          <a:stretch>
            <a:fillRect/>
          </a:stretch>
        </p:blipFill>
        <p:spPr>
          <a:xfrm>
            <a:off x="4368336" y="1609266"/>
            <a:ext cx="653019" cy="408137"/>
          </a:xfrm>
          <a:prstGeom prst="rect">
            <a:avLst/>
          </a:prstGeom>
          <a:ln w="12700">
            <a:miter lim="400000"/>
          </a:ln>
        </p:spPr>
      </p:pic>
      <p:pic>
        <p:nvPicPr>
          <p:cNvPr id="8" name="Picture 7">
            <a:extLst>
              <a:ext uri="{FF2B5EF4-FFF2-40B4-BE49-F238E27FC236}">
                <a16:creationId xmlns:a16="http://schemas.microsoft.com/office/drawing/2014/main" id="{5AB4B61F-E1E7-4F43-9F4C-24CC6974689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94936" y="2125133"/>
            <a:ext cx="4354129" cy="4635353"/>
          </a:xfrm>
          <a:prstGeom prst="rect">
            <a:avLst/>
          </a:prstGeom>
        </p:spPr>
      </p:pic>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 name="Shape 236"/>
          <p:cNvSpPr/>
          <p:nvPr/>
        </p:nvSpPr>
        <p:spPr>
          <a:xfrm>
            <a:off x="1131219" y="781095"/>
            <a:ext cx="8032520" cy="584576"/>
          </a:xfrm>
          <a:custGeom>
            <a:avLst/>
            <a:gdLst/>
            <a:ahLst/>
            <a:cxnLst>
              <a:cxn ang="0">
                <a:pos x="wd2" y="hd2"/>
              </a:cxn>
              <a:cxn ang="5400000">
                <a:pos x="wd2" y="hd2"/>
              </a:cxn>
              <a:cxn ang="10800000">
                <a:pos x="wd2" y="hd2"/>
              </a:cxn>
              <a:cxn ang="16200000">
                <a:pos x="wd2" y="hd2"/>
              </a:cxn>
            </a:cxnLst>
            <a:rect l="0" t="0" r="r" b="b"/>
            <a:pathLst>
              <a:path w="21600" h="21600" extrusionOk="0">
                <a:moveTo>
                  <a:pt x="0" y="135"/>
                </a:moveTo>
                <a:lnTo>
                  <a:pt x="1059" y="21600"/>
                </a:lnTo>
                <a:lnTo>
                  <a:pt x="21600" y="21600"/>
                </a:lnTo>
                <a:lnTo>
                  <a:pt x="21600" y="0"/>
                </a:lnTo>
                <a:lnTo>
                  <a:pt x="0" y="135"/>
                </a:lnTo>
                <a:close/>
              </a:path>
            </a:pathLst>
          </a:custGeom>
          <a:gradFill>
            <a:gsLst>
              <a:gs pos="0">
                <a:srgbClr val="0F5439"/>
              </a:gs>
              <a:gs pos="100000">
                <a:srgbClr val="1E803E"/>
              </a:gs>
            </a:gsLst>
            <a:lin ang="21249106"/>
          </a:gradFill>
          <a:ln w="12700">
            <a:miter lim="400000"/>
          </a:ln>
        </p:spPr>
        <p:txBody>
          <a:bodyPr lIns="45718" tIns="45718" rIns="45718" bIns="45718"/>
          <a:lstStyle/>
          <a:p>
            <a:pPr>
              <a:defRPr>
                <a:latin typeface="+mj-lt"/>
                <a:ea typeface="+mj-ea"/>
                <a:cs typeface="+mj-cs"/>
                <a:sym typeface="Calibri"/>
              </a:defRPr>
            </a:pPr>
            <a:endParaRPr/>
          </a:p>
        </p:txBody>
      </p:sp>
      <p:sp>
        <p:nvSpPr>
          <p:cNvPr id="331" name="Shape 237"/>
          <p:cNvSpPr txBox="1"/>
          <p:nvPr/>
        </p:nvSpPr>
        <p:spPr>
          <a:xfrm>
            <a:off x="5661" y="875263"/>
            <a:ext cx="9144001" cy="396239"/>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chor="ctr">
            <a:spAutoFit/>
          </a:bodyPr>
          <a:lstStyle>
            <a:lvl1pPr algn="ctr">
              <a:defRPr sz="2000">
                <a:solidFill>
                  <a:srgbClr val="FFFFFF"/>
                </a:solidFill>
                <a:latin typeface="Montserrat Medium"/>
                <a:ea typeface="Montserrat Medium"/>
                <a:cs typeface="Montserrat Medium"/>
                <a:sym typeface="Montserrat Medium"/>
              </a:defRPr>
            </a:lvl1pPr>
          </a:lstStyle>
          <a:p>
            <a:r>
              <a:rPr dirty="0">
                <a:latin typeface="+mj-lt"/>
              </a:rPr>
              <a:t>COMPARISON CHART - CORDED</a:t>
            </a:r>
          </a:p>
        </p:txBody>
      </p:sp>
      <p:pic>
        <p:nvPicPr>
          <p:cNvPr id="332" name="Victory-LinkedIn-Cover.jpg" descr="Victory-LinkedIn-Cover.jpg"/>
          <p:cNvPicPr>
            <a:picLocks noChangeAspect="1"/>
          </p:cNvPicPr>
          <p:nvPr/>
        </p:nvPicPr>
        <p:blipFill>
          <a:blip r:embed="rId2">
            <a:extLst/>
          </a:blip>
          <a:srcRect l="16604" t="51713" r="6342" b="26080"/>
          <a:stretch>
            <a:fillRect/>
          </a:stretch>
        </p:blipFill>
        <p:spPr>
          <a:xfrm>
            <a:off x="-12700" y="-12700"/>
            <a:ext cx="9169400" cy="802184"/>
          </a:xfrm>
          <a:prstGeom prst="rect">
            <a:avLst/>
          </a:prstGeom>
          <a:ln w="12700">
            <a:miter lim="400000"/>
          </a:ln>
        </p:spPr>
      </p:pic>
      <p:pic>
        <p:nvPicPr>
          <p:cNvPr id="333" name="Victory-Innovations-Co-facebook-OG.png" descr="Victory-Innovations-Co-facebook-OG.png"/>
          <p:cNvPicPr>
            <a:picLocks noChangeAspect="1"/>
          </p:cNvPicPr>
          <p:nvPr/>
        </p:nvPicPr>
        <p:blipFill>
          <a:blip r:embed="rId3">
            <a:extLst/>
          </a:blip>
          <a:stretch>
            <a:fillRect/>
          </a:stretch>
        </p:blipFill>
        <p:spPr>
          <a:xfrm>
            <a:off x="77092" y="-206145"/>
            <a:ext cx="2676312" cy="1378706"/>
          </a:xfrm>
          <a:prstGeom prst="rect">
            <a:avLst/>
          </a:prstGeom>
          <a:ln w="12700">
            <a:miter lim="400000"/>
          </a:ln>
        </p:spPr>
      </p:pic>
      <p:pic>
        <p:nvPicPr>
          <p:cNvPr id="336" name="Image" descr="Image"/>
          <p:cNvPicPr>
            <a:picLocks noChangeAspect="1"/>
          </p:cNvPicPr>
          <p:nvPr/>
        </p:nvPicPr>
        <p:blipFill>
          <a:blip r:embed="rId4">
            <a:extLst/>
          </a:blip>
          <a:stretch>
            <a:fillRect/>
          </a:stretch>
        </p:blipFill>
        <p:spPr>
          <a:xfrm>
            <a:off x="4624605" y="1511888"/>
            <a:ext cx="652277" cy="505515"/>
          </a:xfrm>
          <a:prstGeom prst="rect">
            <a:avLst/>
          </a:prstGeom>
          <a:ln w="12700">
            <a:miter lim="400000"/>
          </a:ln>
        </p:spPr>
      </p:pic>
      <p:sp>
        <p:nvSpPr>
          <p:cNvPr id="2" name="Rectangle 1">
            <a:extLst>
              <a:ext uri="{FF2B5EF4-FFF2-40B4-BE49-F238E27FC236}">
                <a16:creationId xmlns:a16="http://schemas.microsoft.com/office/drawing/2014/main" id="{232F4113-CB66-7B42-A4C1-57E93D859764}"/>
              </a:ext>
            </a:extLst>
          </p:cNvPr>
          <p:cNvSpPr/>
          <p:nvPr/>
        </p:nvSpPr>
        <p:spPr>
          <a:xfrm>
            <a:off x="9120717" y="2125133"/>
            <a:ext cx="4572000" cy="2585323"/>
          </a:xfrm>
          <a:prstGeom prst="rect">
            <a:avLst/>
          </a:prstGeom>
        </p:spPr>
        <p:txBody>
          <a:bodyPr>
            <a:spAutoFit/>
          </a:bodyPr>
          <a:lstStyle/>
          <a:p>
            <a:r>
              <a:rPr lang="en-US" dirty="0"/>
              <a:t>Need to add time to empty tank:</a:t>
            </a:r>
          </a:p>
          <a:p>
            <a:r>
              <a:rPr lang="en-US" dirty="0"/>
              <a:t>Handheld</a:t>
            </a:r>
          </a:p>
          <a:p>
            <a:r>
              <a:rPr lang="en-US" dirty="0"/>
              <a:t>Victory Minutes 11.3/9.3/3.3</a:t>
            </a:r>
          </a:p>
          <a:p>
            <a:r>
              <a:rPr lang="en-US" dirty="0"/>
              <a:t>Backpack</a:t>
            </a:r>
          </a:p>
          <a:p>
            <a:r>
              <a:rPr lang="en-US" dirty="0"/>
              <a:t>Victory Minutes 84.0/56.5/21.8</a:t>
            </a:r>
          </a:p>
          <a:p>
            <a:endParaRPr lang="en-US" dirty="0"/>
          </a:p>
          <a:p>
            <a:r>
              <a:rPr lang="en-US" dirty="0"/>
              <a:t>Clorox 360 Minutes 32</a:t>
            </a:r>
          </a:p>
          <a:p>
            <a:endParaRPr lang="en-US" dirty="0"/>
          </a:p>
          <a:p>
            <a:r>
              <a:rPr lang="en-US" dirty="0"/>
              <a:t>ESS Suitcase 76.3</a:t>
            </a:r>
          </a:p>
        </p:txBody>
      </p:sp>
      <p:pic>
        <p:nvPicPr>
          <p:cNvPr id="12" name="Picture 11">
            <a:extLst>
              <a:ext uri="{FF2B5EF4-FFF2-40B4-BE49-F238E27FC236}">
                <a16:creationId xmlns:a16="http://schemas.microsoft.com/office/drawing/2014/main" id="{60851247-70F2-C647-B3BE-BAAD5210703F}"/>
              </a:ext>
            </a:extLst>
          </p:cNvPr>
          <p:cNvPicPr>
            <a:picLocks noChangeAspect="1"/>
          </p:cNvPicPr>
          <p:nvPr/>
        </p:nvPicPr>
        <p:blipFill>
          <a:blip r:embed="rId5"/>
          <a:stretch>
            <a:fillRect/>
          </a:stretch>
        </p:blipFill>
        <p:spPr>
          <a:xfrm>
            <a:off x="5974782" y="1402548"/>
            <a:ext cx="425844" cy="614855"/>
          </a:xfrm>
          <a:prstGeom prst="rect">
            <a:avLst/>
          </a:prstGeom>
        </p:spPr>
      </p:pic>
      <p:pic>
        <p:nvPicPr>
          <p:cNvPr id="6" name="Picture 5">
            <a:extLst>
              <a:ext uri="{FF2B5EF4-FFF2-40B4-BE49-F238E27FC236}">
                <a16:creationId xmlns:a16="http://schemas.microsoft.com/office/drawing/2014/main" id="{75C51163-21E0-034B-ABB7-8085286A894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05443" y="2125133"/>
            <a:ext cx="4133114" cy="4618221"/>
          </a:xfrm>
          <a:prstGeom prst="rect">
            <a:avLst/>
          </a:prstGeom>
        </p:spPr>
      </p:pic>
    </p:spTree>
    <p:extLst>
      <p:ext uri="{BB962C8B-B14F-4D97-AF65-F5344CB8AC3E}">
        <p14:creationId xmlns:p14="http://schemas.microsoft.com/office/powerpoint/2010/main" val="3998095849"/>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237">
            <a:extLst>
              <a:ext uri="{FF2B5EF4-FFF2-40B4-BE49-F238E27FC236}">
                <a16:creationId xmlns:a16="http://schemas.microsoft.com/office/drawing/2014/main" id="{EACBACB4-711D-5B46-8B6D-C49E15F08336}"/>
              </a:ext>
            </a:extLst>
          </p:cNvPr>
          <p:cNvSpPr txBox="1"/>
          <p:nvPr/>
        </p:nvSpPr>
        <p:spPr>
          <a:xfrm>
            <a:off x="5661" y="875263"/>
            <a:ext cx="9144001" cy="396239"/>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chor="ctr">
            <a:spAutoFit/>
          </a:bodyPr>
          <a:lstStyle>
            <a:lvl1pPr algn="ctr">
              <a:defRPr sz="2000">
                <a:solidFill>
                  <a:srgbClr val="FFFFFF"/>
                </a:solidFill>
                <a:latin typeface="Montserrat Medium"/>
                <a:ea typeface="Montserrat Medium"/>
                <a:cs typeface="Montserrat Medium"/>
                <a:sym typeface="Montserrat Medium"/>
              </a:defRPr>
            </a:lvl1pPr>
          </a:lstStyle>
          <a:p>
            <a:endParaRPr dirty="0"/>
          </a:p>
        </p:txBody>
      </p:sp>
      <p:sp>
        <p:nvSpPr>
          <p:cNvPr id="5" name="TextBox 4">
            <a:extLst>
              <a:ext uri="{FF2B5EF4-FFF2-40B4-BE49-F238E27FC236}">
                <a16:creationId xmlns:a16="http://schemas.microsoft.com/office/drawing/2014/main" id="{E4D8709A-3826-8A48-8931-79F58ECABE85}"/>
              </a:ext>
            </a:extLst>
          </p:cNvPr>
          <p:cNvSpPr txBox="1"/>
          <p:nvPr/>
        </p:nvSpPr>
        <p:spPr>
          <a:xfrm>
            <a:off x="632845" y="1945683"/>
            <a:ext cx="7889631" cy="430886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US" b="0" i="0" u="none" strike="noStrike" cap="none" spc="0" normalizeH="0" baseline="0" dirty="0">
                <a:ln>
                  <a:noFill/>
                </a:ln>
                <a:solidFill>
                  <a:srgbClr val="000000"/>
                </a:solidFill>
                <a:effectLst/>
                <a:uFillTx/>
                <a:latin typeface="+mn-lt"/>
                <a:ea typeface="+mn-ea"/>
                <a:cs typeface="+mn-cs"/>
                <a:sym typeface="Helvetica"/>
              </a:rPr>
              <a:t>Overall Ease of Use</a:t>
            </a:r>
          </a:p>
          <a:p>
            <a:pPr marL="171450" marR="0" indent="-171450" algn="l" defTabSz="457200" rtl="0" fontAlgn="auto" latinLnBrk="0" hangingPunct="0">
              <a:lnSpc>
                <a:spcPct val="100000"/>
              </a:lnSpc>
              <a:spcBef>
                <a:spcPts val="0"/>
              </a:spcBef>
              <a:spcAft>
                <a:spcPts val="0"/>
              </a:spcAft>
              <a:buClrTx/>
              <a:buSzTx/>
              <a:buFont typeface="Arial" panose="020B0604020202020204" pitchFamily="34" charset="0"/>
              <a:buChar char="•"/>
              <a:tabLst/>
            </a:pPr>
            <a:r>
              <a:rPr lang="en-US" sz="1400" dirty="0"/>
              <a:t>The Victory Backpack sprayer offers a more convenient solution by eliminating the cord allowing you to move from room to room, go into tighter spaces like a bus or airplane and navigate rooms without getting cords stuck.</a:t>
            </a:r>
          </a:p>
          <a:p>
            <a:pPr marL="171450" marR="0" indent="-171450" algn="l" defTabSz="457200" rtl="0" fontAlgn="auto" latinLnBrk="0" hangingPunct="0">
              <a:lnSpc>
                <a:spcPct val="100000"/>
              </a:lnSpc>
              <a:spcBef>
                <a:spcPts val="0"/>
              </a:spcBef>
              <a:spcAft>
                <a:spcPts val="0"/>
              </a:spcAft>
              <a:buClrTx/>
              <a:buSzTx/>
              <a:buFont typeface="Arial" panose="020B0604020202020204" pitchFamily="34" charset="0"/>
              <a:buChar char="•"/>
              <a:tabLst/>
            </a:pPr>
            <a:endParaRPr kumimoji="0" lang="en-US" sz="1200" b="0" i="0" u="none" strike="noStrike" cap="none" spc="0" normalizeH="0" baseline="0" dirty="0">
              <a:ln>
                <a:noFill/>
              </a:ln>
              <a:solidFill>
                <a:srgbClr val="000000"/>
              </a:solidFill>
              <a:effectLst/>
              <a:uFillTx/>
              <a:latin typeface="+mn-lt"/>
              <a:ea typeface="+mn-ea"/>
              <a:cs typeface="+mn-cs"/>
              <a:sym typeface="Helvetica"/>
            </a:endParaRPr>
          </a:p>
          <a:p>
            <a:pPr marR="0" algn="l" defTabSz="457200" rtl="0" fontAlgn="auto" latinLnBrk="0" hangingPunct="0">
              <a:lnSpc>
                <a:spcPct val="100000"/>
              </a:lnSpc>
              <a:spcBef>
                <a:spcPts val="0"/>
              </a:spcBef>
              <a:spcAft>
                <a:spcPts val="0"/>
              </a:spcAft>
              <a:buClrTx/>
              <a:buSzTx/>
              <a:tabLst/>
            </a:pPr>
            <a:r>
              <a:rPr lang="en-US" dirty="0"/>
              <a:t>Chemical</a:t>
            </a:r>
          </a:p>
          <a:p>
            <a:pPr marL="171450" marR="0" indent="-171450" algn="l" defTabSz="457200" rtl="0" fontAlgn="auto" latinLnBrk="0" hangingPunct="0">
              <a:lnSpc>
                <a:spcPct val="100000"/>
              </a:lnSpc>
              <a:spcBef>
                <a:spcPts val="0"/>
              </a:spcBef>
              <a:spcAft>
                <a:spcPts val="0"/>
              </a:spcAft>
              <a:buClrTx/>
              <a:buSzTx/>
              <a:buFont typeface="Arial" panose="020B0604020202020204" pitchFamily="34" charset="0"/>
              <a:buChar char="•"/>
              <a:tabLst/>
            </a:pPr>
            <a:r>
              <a:rPr kumimoji="0" lang="en-US" sz="1400" b="0" i="0" u="none" strike="noStrike" cap="none" spc="0" normalizeH="0" baseline="0" dirty="0">
                <a:ln>
                  <a:noFill/>
                </a:ln>
                <a:solidFill>
                  <a:srgbClr val="000000"/>
                </a:solidFill>
                <a:effectLst/>
                <a:uFillTx/>
                <a:latin typeface="+mn-lt"/>
                <a:ea typeface="+mn-ea"/>
                <a:cs typeface="+mn-cs"/>
                <a:sym typeface="Helvetica"/>
              </a:rPr>
              <a:t>The Victory sprayers allow you to choose the chemical that best meets your requirements.  We do not lock you into one brand like the Clorox sprayer.</a:t>
            </a:r>
          </a:p>
          <a:p>
            <a:pPr marL="171450" marR="0" indent="-171450" algn="l" defTabSz="457200" rtl="0" fontAlgn="auto" latinLnBrk="0" hangingPunct="0">
              <a:lnSpc>
                <a:spcPct val="100000"/>
              </a:lnSpc>
              <a:spcBef>
                <a:spcPts val="0"/>
              </a:spcBef>
              <a:spcAft>
                <a:spcPts val="0"/>
              </a:spcAft>
              <a:buClrTx/>
              <a:buSzTx/>
              <a:buFont typeface="Arial" panose="020B0604020202020204" pitchFamily="34" charset="0"/>
              <a:buChar char="•"/>
              <a:tabLst/>
            </a:pPr>
            <a:endParaRPr kumimoji="0" lang="en-US" sz="1200" b="0" i="0" u="none" strike="noStrike" cap="none" spc="0" normalizeH="0" baseline="0" dirty="0">
              <a:ln>
                <a:noFill/>
              </a:ln>
              <a:solidFill>
                <a:srgbClr val="000000"/>
              </a:solidFill>
              <a:effectLst/>
              <a:uFillTx/>
              <a:latin typeface="+mn-lt"/>
              <a:ea typeface="+mn-ea"/>
              <a:cs typeface="+mn-cs"/>
              <a:sym typeface="Helvetica"/>
            </a:endParaRPr>
          </a:p>
          <a:p>
            <a:pPr marR="0" algn="l" defTabSz="457200" rtl="0" fontAlgn="auto" latinLnBrk="0" hangingPunct="0">
              <a:lnSpc>
                <a:spcPct val="100000"/>
              </a:lnSpc>
              <a:spcBef>
                <a:spcPts val="0"/>
              </a:spcBef>
              <a:spcAft>
                <a:spcPts val="0"/>
              </a:spcAft>
              <a:buClrTx/>
              <a:buSzTx/>
              <a:tabLst/>
            </a:pPr>
            <a:r>
              <a:rPr lang="en-US" dirty="0"/>
              <a:t>Spray Size Versatility</a:t>
            </a:r>
          </a:p>
          <a:p>
            <a:pPr marL="171450" marR="0" indent="-171450" algn="l" defTabSz="457200" rtl="0" fontAlgn="auto" latinLnBrk="0" hangingPunct="0">
              <a:lnSpc>
                <a:spcPct val="100000"/>
              </a:lnSpc>
              <a:spcBef>
                <a:spcPts val="0"/>
              </a:spcBef>
              <a:spcAft>
                <a:spcPts val="0"/>
              </a:spcAft>
              <a:buClrTx/>
              <a:buSzTx/>
              <a:buFont typeface="Arial" panose="020B0604020202020204" pitchFamily="34" charset="0"/>
              <a:buChar char="•"/>
              <a:tabLst/>
            </a:pPr>
            <a:r>
              <a:rPr kumimoji="0" lang="en-US" sz="1400" b="0" i="0" u="none" strike="noStrike" cap="none" spc="0" normalizeH="0" baseline="0" dirty="0">
                <a:ln>
                  <a:noFill/>
                </a:ln>
                <a:solidFill>
                  <a:srgbClr val="000000"/>
                </a:solidFill>
                <a:effectLst/>
                <a:uFillTx/>
                <a:latin typeface="+mn-lt"/>
                <a:ea typeface="+mn-ea"/>
                <a:cs typeface="+mn-cs"/>
                <a:sym typeface="Helvetica"/>
              </a:rPr>
              <a:t>The Victory sprayers have 3 different nozzles settings so that you can adjust the spray pattern and particle size to match a chemicals dwell time requirements.  The Clorox 360 locks you into one particle size and one chemical.</a:t>
            </a:r>
          </a:p>
          <a:p>
            <a:pPr marL="171450" marR="0" indent="-171450" algn="l" defTabSz="457200" rtl="0" fontAlgn="auto" latinLnBrk="0" hangingPunct="0">
              <a:lnSpc>
                <a:spcPct val="100000"/>
              </a:lnSpc>
              <a:spcBef>
                <a:spcPts val="0"/>
              </a:spcBef>
              <a:spcAft>
                <a:spcPts val="0"/>
              </a:spcAft>
              <a:buClrTx/>
              <a:buSzTx/>
              <a:buFont typeface="Arial" panose="020B0604020202020204" pitchFamily="34" charset="0"/>
              <a:buChar char="•"/>
              <a:tabLst/>
            </a:pPr>
            <a:endParaRPr lang="en-US" sz="1200" dirty="0"/>
          </a:p>
          <a:p>
            <a:pPr marR="0" algn="l" defTabSz="457200" rtl="0" fontAlgn="auto" latinLnBrk="0" hangingPunct="0">
              <a:lnSpc>
                <a:spcPct val="100000"/>
              </a:lnSpc>
              <a:spcBef>
                <a:spcPts val="0"/>
              </a:spcBef>
              <a:spcAft>
                <a:spcPts val="0"/>
              </a:spcAft>
              <a:buClrTx/>
              <a:buSzTx/>
              <a:tabLst/>
            </a:pPr>
            <a:r>
              <a:rPr kumimoji="0" lang="en-US" b="0" i="0" u="none" strike="noStrike" cap="none" spc="0" normalizeH="0" baseline="0" dirty="0">
                <a:ln>
                  <a:noFill/>
                </a:ln>
                <a:solidFill>
                  <a:srgbClr val="000000"/>
                </a:solidFill>
                <a:effectLst/>
                <a:uFillTx/>
                <a:latin typeface="+mn-lt"/>
                <a:ea typeface="+mn-ea"/>
                <a:cs typeface="+mn-cs"/>
                <a:sym typeface="Helvetica"/>
              </a:rPr>
              <a:t>Tank Size</a:t>
            </a:r>
          </a:p>
          <a:p>
            <a:pPr marL="171450" lvl="2" indent="-171450">
              <a:buFont typeface="Arial" panose="020B0604020202020204" pitchFamily="34" charset="0"/>
              <a:buChar char="•"/>
            </a:pPr>
            <a:r>
              <a:rPr lang="en-US" sz="1400" dirty="0"/>
              <a:t>The tank on the Victory backpack sprayer holds up to 2.25 gallons of chemical.  The Clorox 360 is set to be used with a 1 gallon chemical bottle.  The larger Victory sprayer tank means less down time to refill the tank.</a:t>
            </a:r>
          </a:p>
          <a:p>
            <a:pPr marR="0" algn="l" defTabSz="457200" rtl="0" fontAlgn="auto" latinLnBrk="0" hangingPunct="0">
              <a:lnSpc>
                <a:spcPct val="100000"/>
              </a:lnSpc>
              <a:spcBef>
                <a:spcPts val="0"/>
              </a:spcBef>
              <a:spcAft>
                <a:spcPts val="0"/>
              </a:spcAft>
              <a:buClrTx/>
              <a:buSzTx/>
              <a:tabLst/>
            </a:pPr>
            <a:endParaRPr kumimoji="0" lang="en-US" sz="1200" b="0" i="0" u="none" strike="noStrike" cap="none" spc="0" normalizeH="0" baseline="0" dirty="0">
              <a:ln>
                <a:noFill/>
              </a:ln>
              <a:solidFill>
                <a:srgbClr val="000000"/>
              </a:solidFill>
              <a:effectLst/>
              <a:uFillTx/>
              <a:latin typeface="+mn-lt"/>
              <a:ea typeface="+mn-ea"/>
              <a:cs typeface="+mn-cs"/>
              <a:sym typeface="Helvetica"/>
            </a:endParaRPr>
          </a:p>
        </p:txBody>
      </p:sp>
      <p:sp>
        <p:nvSpPr>
          <p:cNvPr id="3" name="Title 2">
            <a:extLst>
              <a:ext uri="{FF2B5EF4-FFF2-40B4-BE49-F238E27FC236}">
                <a16:creationId xmlns:a16="http://schemas.microsoft.com/office/drawing/2014/main" id="{011E5D24-7CC1-614C-90A6-A5B536EA996F}"/>
              </a:ext>
            </a:extLst>
          </p:cNvPr>
          <p:cNvSpPr>
            <a:spLocks noGrp="1"/>
          </p:cNvSpPr>
          <p:nvPr>
            <p:ph type="title"/>
          </p:nvPr>
        </p:nvSpPr>
        <p:spPr/>
        <p:txBody>
          <a:bodyPr>
            <a:normAutofit/>
          </a:bodyPr>
          <a:lstStyle/>
          <a:p>
            <a:r>
              <a:rPr lang="en-US" dirty="0"/>
              <a:t>Selling Against Clorox 360</a:t>
            </a:r>
          </a:p>
        </p:txBody>
      </p:sp>
    </p:spTree>
    <p:extLst>
      <p:ext uri="{BB962C8B-B14F-4D97-AF65-F5344CB8AC3E}">
        <p14:creationId xmlns:p14="http://schemas.microsoft.com/office/powerpoint/2010/main" val="2562984780"/>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68484C-A213-6E42-8F4B-80A7B7F79E0A}"/>
              </a:ext>
            </a:extLst>
          </p:cNvPr>
          <p:cNvSpPr>
            <a:spLocks noGrp="1"/>
          </p:cNvSpPr>
          <p:nvPr>
            <p:ph type="title"/>
          </p:nvPr>
        </p:nvSpPr>
        <p:spPr/>
        <p:txBody>
          <a:bodyPr>
            <a:normAutofit/>
          </a:bodyPr>
          <a:lstStyle/>
          <a:p>
            <a:r>
              <a:rPr lang="en-US" dirty="0"/>
              <a:t>Selling Against Clorox 360 (CONT.)</a:t>
            </a:r>
          </a:p>
        </p:txBody>
      </p:sp>
      <p:sp>
        <p:nvSpPr>
          <p:cNvPr id="3" name="Rectangle 2">
            <a:extLst>
              <a:ext uri="{FF2B5EF4-FFF2-40B4-BE49-F238E27FC236}">
                <a16:creationId xmlns:a16="http://schemas.microsoft.com/office/drawing/2014/main" id="{72BDEFA2-DA9B-1443-9151-D3DA203F8D9F}"/>
              </a:ext>
            </a:extLst>
          </p:cNvPr>
          <p:cNvSpPr/>
          <p:nvPr/>
        </p:nvSpPr>
        <p:spPr>
          <a:xfrm>
            <a:off x="567559" y="2075142"/>
            <a:ext cx="7577958" cy="1692771"/>
          </a:xfrm>
          <a:prstGeom prst="rect">
            <a:avLst/>
          </a:prstGeom>
        </p:spPr>
        <p:txBody>
          <a:bodyPr wrap="square">
            <a:spAutoFit/>
          </a:bodyPr>
          <a:lstStyle/>
          <a:p>
            <a:r>
              <a:rPr lang="en-US" dirty="0"/>
              <a:t>Weight</a:t>
            </a:r>
          </a:p>
          <a:p>
            <a:pPr marL="171450" lvl="1" indent="-171450">
              <a:buFont typeface="Arial" panose="020B0604020202020204" pitchFamily="34" charset="0"/>
              <a:buChar char="•"/>
            </a:pPr>
            <a:r>
              <a:rPr lang="en-US" sz="1400" dirty="0"/>
              <a:t>The Victory backpack sprayer weighs 10 lbs. without the chemical.  The Clorox 360 weighs 44 lbs.  Even on a cart, that is a lot of weight to pull around.</a:t>
            </a:r>
          </a:p>
          <a:p>
            <a:pPr marL="171450" indent="-171450">
              <a:buFont typeface="Arial" panose="020B0604020202020204" pitchFamily="34" charset="0"/>
              <a:buChar char="•"/>
            </a:pPr>
            <a:endParaRPr lang="en-US" sz="1200" dirty="0"/>
          </a:p>
          <a:p>
            <a:r>
              <a:rPr lang="en-US" dirty="0"/>
              <a:t>Price</a:t>
            </a:r>
          </a:p>
          <a:p>
            <a:pPr marL="171450" lvl="2" indent="-171450">
              <a:buFont typeface="Arial" panose="020B0604020202020204" pitchFamily="34" charset="0"/>
              <a:buChar char="•"/>
            </a:pPr>
            <a:r>
              <a:rPr lang="en-US" sz="1400" dirty="0"/>
              <a:t>Victory Sprayers are affordable at a cost of $600-$700 for the handheld sprayer and $1500-$1700 for the backpack sprayer.  The Clorox 360 is selling for between $4000-$6500.</a:t>
            </a:r>
          </a:p>
        </p:txBody>
      </p:sp>
    </p:spTree>
    <p:extLst>
      <p:ext uri="{BB962C8B-B14F-4D97-AF65-F5344CB8AC3E}">
        <p14:creationId xmlns:p14="http://schemas.microsoft.com/office/powerpoint/2010/main" val="4057112539"/>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 name="Shape 236"/>
          <p:cNvSpPr/>
          <p:nvPr/>
        </p:nvSpPr>
        <p:spPr>
          <a:xfrm>
            <a:off x="1088598" y="781095"/>
            <a:ext cx="8107579" cy="584576"/>
          </a:xfrm>
          <a:custGeom>
            <a:avLst/>
            <a:gdLst/>
            <a:ahLst/>
            <a:cxnLst>
              <a:cxn ang="0">
                <a:pos x="wd2" y="hd2"/>
              </a:cxn>
              <a:cxn ang="5400000">
                <a:pos x="wd2" y="hd2"/>
              </a:cxn>
              <a:cxn ang="10800000">
                <a:pos x="wd2" y="hd2"/>
              </a:cxn>
              <a:cxn ang="16200000">
                <a:pos x="wd2" y="hd2"/>
              </a:cxn>
            </a:cxnLst>
            <a:rect l="0" t="0" r="r" b="b"/>
            <a:pathLst>
              <a:path w="21600" h="21600" extrusionOk="0">
                <a:moveTo>
                  <a:pt x="0" y="135"/>
                </a:moveTo>
                <a:lnTo>
                  <a:pt x="1059" y="21600"/>
                </a:lnTo>
                <a:lnTo>
                  <a:pt x="21600" y="21600"/>
                </a:lnTo>
                <a:lnTo>
                  <a:pt x="21600" y="0"/>
                </a:lnTo>
                <a:lnTo>
                  <a:pt x="0" y="135"/>
                </a:lnTo>
                <a:close/>
              </a:path>
            </a:pathLst>
          </a:custGeom>
          <a:gradFill>
            <a:gsLst>
              <a:gs pos="0">
                <a:srgbClr val="0F5439"/>
              </a:gs>
              <a:gs pos="100000">
                <a:srgbClr val="1E803E"/>
              </a:gs>
            </a:gsLst>
            <a:lin ang="21249106"/>
          </a:gradFill>
          <a:ln w="12700">
            <a:miter lim="400000"/>
          </a:ln>
        </p:spPr>
        <p:txBody>
          <a:bodyPr lIns="45718" tIns="45718" rIns="45718" bIns="45718"/>
          <a:lstStyle/>
          <a:p>
            <a:pPr>
              <a:defRPr>
                <a:latin typeface="+mj-lt"/>
                <a:ea typeface="+mj-ea"/>
                <a:cs typeface="+mj-cs"/>
                <a:sym typeface="Calibri"/>
              </a:defRPr>
            </a:pPr>
            <a:endParaRPr dirty="0"/>
          </a:p>
        </p:txBody>
      </p:sp>
      <p:sp>
        <p:nvSpPr>
          <p:cNvPr id="343" name="Shape 237"/>
          <p:cNvSpPr txBox="1"/>
          <p:nvPr/>
        </p:nvSpPr>
        <p:spPr>
          <a:xfrm>
            <a:off x="0" y="875263"/>
            <a:ext cx="9144000" cy="396239"/>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chor="ctr">
            <a:spAutoFit/>
          </a:bodyPr>
          <a:lstStyle>
            <a:lvl1pPr algn="ctr">
              <a:defRPr sz="2000">
                <a:solidFill>
                  <a:srgbClr val="FFFFFF"/>
                </a:solidFill>
                <a:latin typeface="Montserrat Medium"/>
                <a:ea typeface="Montserrat Medium"/>
                <a:cs typeface="Montserrat Medium"/>
                <a:sym typeface="Montserrat Medium"/>
              </a:defRPr>
            </a:lvl1pPr>
          </a:lstStyle>
          <a:p>
            <a:r>
              <a:rPr dirty="0">
                <a:latin typeface="+mj-lt"/>
              </a:rPr>
              <a:t>COMPARISON CHART - CORDLESS</a:t>
            </a:r>
          </a:p>
        </p:txBody>
      </p:sp>
      <p:pic>
        <p:nvPicPr>
          <p:cNvPr id="344" name="Image" descr="Image"/>
          <p:cNvPicPr>
            <a:picLocks noChangeAspect="1"/>
          </p:cNvPicPr>
          <p:nvPr/>
        </p:nvPicPr>
        <p:blipFill>
          <a:blip r:embed="rId2">
            <a:extLst/>
          </a:blip>
          <a:stretch>
            <a:fillRect/>
          </a:stretch>
        </p:blipFill>
        <p:spPr>
          <a:xfrm>
            <a:off x="4571999" y="1508155"/>
            <a:ext cx="721367" cy="559060"/>
          </a:xfrm>
          <a:prstGeom prst="rect">
            <a:avLst/>
          </a:prstGeom>
          <a:ln w="12700">
            <a:miter lim="400000"/>
          </a:ln>
        </p:spPr>
      </p:pic>
      <p:pic>
        <p:nvPicPr>
          <p:cNvPr id="346" name="Image" descr="Image"/>
          <p:cNvPicPr>
            <a:picLocks noChangeAspect="1"/>
          </p:cNvPicPr>
          <p:nvPr/>
        </p:nvPicPr>
        <p:blipFill>
          <a:blip r:embed="rId3">
            <a:extLst/>
          </a:blip>
          <a:stretch>
            <a:fillRect/>
          </a:stretch>
        </p:blipFill>
        <p:spPr>
          <a:xfrm>
            <a:off x="5796828" y="1425820"/>
            <a:ext cx="433557" cy="675349"/>
          </a:xfrm>
          <a:prstGeom prst="rect">
            <a:avLst/>
          </a:prstGeom>
          <a:ln w="12700">
            <a:miter lim="400000"/>
          </a:ln>
        </p:spPr>
      </p:pic>
      <p:pic>
        <p:nvPicPr>
          <p:cNvPr id="347" name="Victory-LinkedIn-Cover.jpg" descr="Victory-LinkedIn-Cover.jpg"/>
          <p:cNvPicPr>
            <a:picLocks noChangeAspect="1"/>
          </p:cNvPicPr>
          <p:nvPr/>
        </p:nvPicPr>
        <p:blipFill>
          <a:blip r:embed="rId4">
            <a:extLst/>
          </a:blip>
          <a:srcRect l="16604" t="51713" r="6342" b="26080"/>
          <a:stretch>
            <a:fillRect/>
          </a:stretch>
        </p:blipFill>
        <p:spPr>
          <a:xfrm>
            <a:off x="-12700" y="-12700"/>
            <a:ext cx="9169400" cy="802184"/>
          </a:xfrm>
          <a:prstGeom prst="rect">
            <a:avLst/>
          </a:prstGeom>
          <a:ln w="12700">
            <a:miter lim="400000"/>
          </a:ln>
        </p:spPr>
      </p:pic>
      <p:pic>
        <p:nvPicPr>
          <p:cNvPr id="348" name="Victory-Innovations-Co-facebook-OG.png" descr="Victory-Innovations-Co-facebook-OG.png"/>
          <p:cNvPicPr>
            <a:picLocks noChangeAspect="1"/>
          </p:cNvPicPr>
          <p:nvPr/>
        </p:nvPicPr>
        <p:blipFill>
          <a:blip r:embed="rId5">
            <a:extLst/>
          </a:blip>
          <a:stretch>
            <a:fillRect/>
          </a:stretch>
        </p:blipFill>
        <p:spPr>
          <a:xfrm>
            <a:off x="77092" y="-206145"/>
            <a:ext cx="2676312" cy="1378706"/>
          </a:xfrm>
          <a:prstGeom prst="rect">
            <a:avLst/>
          </a:prstGeom>
          <a:ln w="12700">
            <a:miter lim="400000"/>
          </a:ln>
        </p:spPr>
      </p:pic>
      <p:sp>
        <p:nvSpPr>
          <p:cNvPr id="2" name="TextBox 1">
            <a:extLst>
              <a:ext uri="{FF2B5EF4-FFF2-40B4-BE49-F238E27FC236}">
                <a16:creationId xmlns:a16="http://schemas.microsoft.com/office/drawing/2014/main" id="{19EA3AAA-1D6F-3B4B-9369-7AA737517142}"/>
              </a:ext>
            </a:extLst>
          </p:cNvPr>
          <p:cNvSpPr txBox="1"/>
          <p:nvPr/>
        </p:nvSpPr>
        <p:spPr>
          <a:xfrm>
            <a:off x="9133254" y="2362200"/>
            <a:ext cx="3453023" cy="258531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000000"/>
                </a:solidFill>
                <a:effectLst/>
                <a:uFillTx/>
                <a:latin typeface="+mn-lt"/>
                <a:ea typeface="+mn-ea"/>
                <a:cs typeface="+mn-cs"/>
                <a:sym typeface="Helvetica"/>
              </a:rPr>
              <a:t>Need to add time to empty tank:</a:t>
            </a:r>
          </a:p>
          <a:p>
            <a:pPr marL="0" marR="0" indent="0" algn="l" defTabSz="4572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000000"/>
                </a:solidFill>
                <a:effectLst/>
                <a:uFillTx/>
                <a:latin typeface="+mn-lt"/>
                <a:ea typeface="+mn-ea"/>
                <a:cs typeface="+mn-cs"/>
                <a:sym typeface="Helvetica"/>
              </a:rPr>
              <a:t>Handheld</a:t>
            </a:r>
          </a:p>
          <a:p>
            <a:pPr marL="0" marR="0" indent="0" algn="l" defTabSz="4572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000000"/>
                </a:solidFill>
                <a:effectLst/>
                <a:uFillTx/>
                <a:latin typeface="+mn-lt"/>
                <a:ea typeface="+mn-ea"/>
                <a:cs typeface="+mn-cs"/>
                <a:sym typeface="Helvetica"/>
              </a:rPr>
              <a:t>Victory Minutes 11.3/9.3/3.3</a:t>
            </a:r>
          </a:p>
          <a:p>
            <a:pPr marL="0" marR="0" indent="0" algn="l" defTabSz="457200" rtl="0" fontAlgn="auto" latinLnBrk="0" hangingPunct="0">
              <a:lnSpc>
                <a:spcPct val="100000"/>
              </a:lnSpc>
              <a:spcBef>
                <a:spcPts val="0"/>
              </a:spcBef>
              <a:spcAft>
                <a:spcPts val="0"/>
              </a:spcAft>
              <a:buClrTx/>
              <a:buSzTx/>
              <a:buFontTx/>
              <a:buNone/>
              <a:tabLst/>
            </a:pPr>
            <a:r>
              <a:rPr lang="en-US" dirty="0"/>
              <a:t>Backpack</a:t>
            </a:r>
          </a:p>
          <a:p>
            <a:pPr marL="0" marR="0" indent="0" algn="l" defTabSz="457200" rtl="0" fontAlgn="auto" latinLnBrk="0" hangingPunct="0">
              <a:lnSpc>
                <a:spcPct val="100000"/>
              </a:lnSpc>
              <a:spcBef>
                <a:spcPts val="0"/>
              </a:spcBef>
              <a:spcAft>
                <a:spcPts val="0"/>
              </a:spcAft>
              <a:buClrTx/>
              <a:buSzTx/>
              <a:buFontTx/>
              <a:buNone/>
              <a:tabLst/>
            </a:pPr>
            <a:r>
              <a:rPr lang="en-US" dirty="0"/>
              <a:t>Victory Minutes 84.0/56.5/21.8</a:t>
            </a:r>
            <a:endParaRPr kumimoji="0" lang="en-US" sz="1800" b="0" i="0" u="none" strike="noStrike" cap="none" spc="0" normalizeH="0" baseline="0" dirty="0">
              <a:ln>
                <a:noFill/>
              </a:ln>
              <a:solidFill>
                <a:srgbClr val="000000"/>
              </a:solidFill>
              <a:effectLst/>
              <a:uFillTx/>
              <a:latin typeface="+mn-lt"/>
              <a:ea typeface="+mn-ea"/>
              <a:cs typeface="+mn-cs"/>
              <a:sym typeface="Helvetica"/>
            </a:endParaRPr>
          </a:p>
          <a:p>
            <a:pPr marL="0" marR="0" indent="0" algn="l" defTabSz="457200" rtl="0" fontAlgn="auto" latinLnBrk="0" hangingPunct="0">
              <a:lnSpc>
                <a:spcPct val="100000"/>
              </a:lnSpc>
              <a:spcBef>
                <a:spcPts val="0"/>
              </a:spcBef>
              <a:spcAft>
                <a:spcPts val="0"/>
              </a:spcAft>
              <a:buClrTx/>
              <a:buSzTx/>
              <a:buFontTx/>
              <a:buNone/>
              <a:tabLst/>
            </a:pPr>
            <a:endParaRPr lang="en-US" dirty="0"/>
          </a:p>
          <a:p>
            <a:pPr marL="0" marR="0" indent="0" algn="l" defTabSz="4572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err="1">
                <a:ln>
                  <a:noFill/>
                </a:ln>
                <a:solidFill>
                  <a:srgbClr val="000000"/>
                </a:solidFill>
                <a:effectLst/>
                <a:uFillTx/>
                <a:latin typeface="+mn-lt"/>
                <a:ea typeface="+mn-ea"/>
                <a:cs typeface="+mn-cs"/>
                <a:sym typeface="Helvetica"/>
              </a:rPr>
              <a:t>Emist</a:t>
            </a:r>
            <a:r>
              <a:rPr kumimoji="0" lang="en-US" sz="1800" b="0" i="0" u="none" strike="noStrike" cap="none" spc="0" normalizeH="0" baseline="0" dirty="0">
                <a:ln>
                  <a:noFill/>
                </a:ln>
                <a:solidFill>
                  <a:srgbClr val="000000"/>
                </a:solidFill>
                <a:effectLst/>
                <a:uFillTx/>
                <a:latin typeface="+mn-lt"/>
                <a:ea typeface="+mn-ea"/>
                <a:cs typeface="+mn-cs"/>
                <a:sym typeface="Helvetica"/>
              </a:rPr>
              <a:t> Minutes 75.4</a:t>
            </a:r>
          </a:p>
          <a:p>
            <a:pPr marL="0" marR="0" indent="0" algn="l" defTabSz="457200" rtl="0" fontAlgn="auto" latinLnBrk="0" hangingPunct="0">
              <a:lnSpc>
                <a:spcPct val="100000"/>
              </a:lnSpc>
              <a:spcBef>
                <a:spcPts val="0"/>
              </a:spcBef>
              <a:spcAft>
                <a:spcPts val="0"/>
              </a:spcAft>
              <a:buClrTx/>
              <a:buSzTx/>
              <a:buFontTx/>
              <a:buNone/>
              <a:tabLst/>
            </a:pPr>
            <a:endParaRPr lang="en-US" dirty="0"/>
          </a:p>
          <a:p>
            <a:pPr marL="0" marR="0" indent="0" algn="l" defTabSz="4572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000000"/>
                </a:solidFill>
                <a:effectLst/>
                <a:uFillTx/>
                <a:latin typeface="+mn-lt"/>
                <a:ea typeface="+mn-ea"/>
                <a:cs typeface="+mn-cs"/>
                <a:sym typeface="Helvetica"/>
              </a:rPr>
              <a:t>ESS Minutes 13</a:t>
            </a:r>
          </a:p>
        </p:txBody>
      </p:sp>
      <p:pic>
        <p:nvPicPr>
          <p:cNvPr id="4" name="Picture 3">
            <a:extLst>
              <a:ext uri="{FF2B5EF4-FFF2-40B4-BE49-F238E27FC236}">
                <a16:creationId xmlns:a16="http://schemas.microsoft.com/office/drawing/2014/main" id="{28004981-C515-DE4E-8113-17828FC4F22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00116" y="2159466"/>
            <a:ext cx="4143769" cy="4566799"/>
          </a:xfrm>
          <a:prstGeom prst="rect">
            <a:avLst/>
          </a:prstGeom>
        </p:spPr>
      </p:pic>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263F4F8-DDBC-EE4F-8A18-0819A2F40B12}"/>
              </a:ext>
            </a:extLst>
          </p:cNvPr>
          <p:cNvSpPr txBox="1"/>
          <p:nvPr/>
        </p:nvSpPr>
        <p:spPr>
          <a:xfrm>
            <a:off x="578069" y="1698398"/>
            <a:ext cx="8029903" cy="472436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US" b="0" i="0" u="none" strike="noStrike" cap="none" spc="0" normalizeH="0" baseline="0" dirty="0">
                <a:ln>
                  <a:noFill/>
                </a:ln>
                <a:solidFill>
                  <a:srgbClr val="000000"/>
                </a:solidFill>
                <a:effectLst/>
                <a:uFillTx/>
                <a:latin typeface="+mn-lt"/>
                <a:ea typeface="+mn-ea"/>
                <a:cs typeface="+mn-cs"/>
                <a:sym typeface="Helvetica"/>
              </a:rPr>
              <a:t>Overall Ease of Use</a:t>
            </a:r>
          </a:p>
          <a:p>
            <a:pPr marL="171450" marR="0" indent="-171450" algn="l" defTabSz="457200" rtl="0" fontAlgn="auto" latinLnBrk="0" hangingPunct="0">
              <a:lnSpc>
                <a:spcPct val="100000"/>
              </a:lnSpc>
              <a:spcBef>
                <a:spcPts val="0"/>
              </a:spcBef>
              <a:spcAft>
                <a:spcPts val="0"/>
              </a:spcAft>
              <a:buClrTx/>
              <a:buSzTx/>
              <a:buFont typeface="Arial" panose="020B0604020202020204" pitchFamily="34" charset="0"/>
              <a:buChar char="•"/>
              <a:tabLst/>
            </a:pPr>
            <a:r>
              <a:rPr lang="en-US" sz="1400" dirty="0"/>
              <a:t>Tank connections, battery charging, back pack strap system, grounding and unit weight give several of the key benefits to the Victory Backpack sprayer over the E-Mist sprayer.</a:t>
            </a:r>
          </a:p>
          <a:p>
            <a:pPr marL="171450" marR="0" indent="-171450" algn="l" defTabSz="457200" rtl="0" fontAlgn="auto" latinLnBrk="0" hangingPunct="0">
              <a:lnSpc>
                <a:spcPct val="100000"/>
              </a:lnSpc>
              <a:spcBef>
                <a:spcPts val="0"/>
              </a:spcBef>
              <a:spcAft>
                <a:spcPts val="0"/>
              </a:spcAft>
              <a:buClrTx/>
              <a:buSzTx/>
              <a:buFont typeface="Arial" panose="020B0604020202020204" pitchFamily="34" charset="0"/>
              <a:buChar char="•"/>
              <a:tabLst/>
            </a:pPr>
            <a:endParaRPr kumimoji="0" lang="en-US" sz="1100" b="0" i="0" u="none" strike="noStrike" cap="none" spc="0" normalizeH="0" baseline="0" dirty="0">
              <a:ln>
                <a:noFill/>
              </a:ln>
              <a:solidFill>
                <a:srgbClr val="000000"/>
              </a:solidFill>
              <a:effectLst/>
              <a:uFillTx/>
              <a:latin typeface="+mn-lt"/>
              <a:ea typeface="+mn-ea"/>
              <a:cs typeface="+mn-cs"/>
              <a:sym typeface="Helvetica"/>
            </a:endParaRPr>
          </a:p>
          <a:p>
            <a:pPr marR="0" algn="l" defTabSz="457200" rtl="0" fontAlgn="auto" latinLnBrk="0" hangingPunct="0">
              <a:lnSpc>
                <a:spcPct val="100000"/>
              </a:lnSpc>
              <a:spcBef>
                <a:spcPts val="0"/>
              </a:spcBef>
              <a:spcAft>
                <a:spcPts val="0"/>
              </a:spcAft>
              <a:buClrTx/>
              <a:buSzTx/>
              <a:tabLst/>
            </a:pPr>
            <a:r>
              <a:rPr lang="en-US" dirty="0"/>
              <a:t>Battery</a:t>
            </a:r>
          </a:p>
          <a:p>
            <a:pPr marL="171450" marR="0" indent="-171450" algn="l" defTabSz="457200" rtl="0" fontAlgn="auto" latinLnBrk="0" hangingPunct="0">
              <a:lnSpc>
                <a:spcPct val="100000"/>
              </a:lnSpc>
              <a:spcBef>
                <a:spcPts val="0"/>
              </a:spcBef>
              <a:spcAft>
                <a:spcPts val="0"/>
              </a:spcAft>
              <a:buClrTx/>
              <a:buSzTx/>
              <a:buFont typeface="Arial" panose="020B0604020202020204" pitchFamily="34" charset="0"/>
              <a:buChar char="•"/>
              <a:tabLst/>
            </a:pPr>
            <a:r>
              <a:rPr kumimoji="0" lang="en-US" sz="1400" b="0" i="0" u="none" strike="noStrike" cap="none" spc="0" normalizeH="0" baseline="0" dirty="0">
                <a:ln>
                  <a:noFill/>
                </a:ln>
                <a:solidFill>
                  <a:srgbClr val="000000"/>
                </a:solidFill>
                <a:effectLst/>
                <a:uFillTx/>
                <a:latin typeface="+mn-lt"/>
                <a:ea typeface="+mn-ea"/>
                <a:cs typeface="+mn-cs"/>
                <a:sym typeface="Helvetica"/>
              </a:rPr>
              <a:t>The Victory backpack will run for 4 hours on a single charge of the 15.6V lithium </a:t>
            </a:r>
            <a:r>
              <a:rPr lang="en-US" sz="1400" dirty="0"/>
              <a:t>battery.  The E-Mist unit will run for 2 hours and uses 2 XX batteries to operate.</a:t>
            </a:r>
          </a:p>
          <a:p>
            <a:pPr marL="171450" marR="0" indent="-171450" algn="l" defTabSz="457200" rtl="0" fontAlgn="auto" latinLnBrk="0" hangingPunct="0">
              <a:lnSpc>
                <a:spcPct val="100000"/>
              </a:lnSpc>
              <a:spcBef>
                <a:spcPts val="0"/>
              </a:spcBef>
              <a:spcAft>
                <a:spcPts val="0"/>
              </a:spcAft>
              <a:buClrTx/>
              <a:buSzTx/>
              <a:buFont typeface="Arial" panose="020B0604020202020204" pitchFamily="34" charset="0"/>
              <a:buChar char="•"/>
              <a:tabLst/>
            </a:pPr>
            <a:r>
              <a:rPr kumimoji="0" lang="en-US" sz="1400" b="0" i="0" u="none" strike="noStrike" cap="none" spc="0" normalizeH="0" baseline="0" dirty="0">
                <a:ln>
                  <a:noFill/>
                </a:ln>
                <a:solidFill>
                  <a:srgbClr val="000000"/>
                </a:solidFill>
                <a:effectLst/>
                <a:uFillTx/>
                <a:latin typeface="+mn-lt"/>
                <a:ea typeface="+mn-ea"/>
                <a:cs typeface="+mn-cs"/>
                <a:sym typeface="Helvetica"/>
              </a:rPr>
              <a:t>The Victory battery cha</a:t>
            </a:r>
            <a:r>
              <a:rPr lang="en-US" sz="1400" dirty="0"/>
              <a:t>rges in 90 minutes.  Each E-Mist battery takes 3 hours to charge so 6 hours in total to run the unit for half the time.</a:t>
            </a:r>
          </a:p>
          <a:p>
            <a:pPr marL="171450" marR="0" indent="-171450" algn="l" defTabSz="457200" rtl="0" fontAlgn="auto" latinLnBrk="0" hangingPunct="0">
              <a:lnSpc>
                <a:spcPct val="100000"/>
              </a:lnSpc>
              <a:spcBef>
                <a:spcPts val="0"/>
              </a:spcBef>
              <a:spcAft>
                <a:spcPts val="0"/>
              </a:spcAft>
              <a:buClrTx/>
              <a:buSzTx/>
              <a:buFont typeface="Arial" panose="020B0604020202020204" pitchFamily="34" charset="0"/>
              <a:buChar char="•"/>
              <a:tabLst/>
            </a:pPr>
            <a:endParaRPr kumimoji="0" lang="en-US" sz="1100" b="0" i="0" u="none" strike="noStrike" cap="none" spc="0" normalizeH="0" baseline="0" dirty="0">
              <a:ln>
                <a:noFill/>
              </a:ln>
              <a:solidFill>
                <a:srgbClr val="000000"/>
              </a:solidFill>
              <a:effectLst/>
              <a:uFillTx/>
              <a:latin typeface="+mn-lt"/>
              <a:ea typeface="+mn-ea"/>
              <a:cs typeface="+mn-cs"/>
              <a:sym typeface="Helvetica"/>
            </a:endParaRPr>
          </a:p>
          <a:p>
            <a:pPr marR="0" algn="l" defTabSz="457200" rtl="0" fontAlgn="auto" latinLnBrk="0" hangingPunct="0">
              <a:lnSpc>
                <a:spcPct val="100000"/>
              </a:lnSpc>
              <a:spcBef>
                <a:spcPts val="0"/>
              </a:spcBef>
              <a:spcAft>
                <a:spcPts val="0"/>
              </a:spcAft>
              <a:buClrTx/>
              <a:buSzTx/>
              <a:tabLst/>
            </a:pPr>
            <a:r>
              <a:rPr lang="en-US" dirty="0"/>
              <a:t>Grounding</a:t>
            </a:r>
          </a:p>
          <a:p>
            <a:pPr marL="171450" marR="0" indent="-171450" algn="l" defTabSz="457200" rtl="0" fontAlgn="auto" latinLnBrk="0" hangingPunct="0">
              <a:lnSpc>
                <a:spcPct val="100000"/>
              </a:lnSpc>
              <a:spcBef>
                <a:spcPts val="0"/>
              </a:spcBef>
              <a:spcAft>
                <a:spcPts val="0"/>
              </a:spcAft>
              <a:buClrTx/>
              <a:buSzTx/>
              <a:buFont typeface="Arial" panose="020B0604020202020204" pitchFamily="34" charset="0"/>
              <a:buChar char="•"/>
              <a:tabLst/>
            </a:pPr>
            <a:r>
              <a:rPr kumimoji="0" lang="en-US" sz="1400" b="0" i="0" u="none" strike="noStrike" cap="none" spc="0" normalizeH="0" baseline="0" dirty="0">
                <a:ln>
                  <a:noFill/>
                </a:ln>
                <a:solidFill>
                  <a:srgbClr val="000000"/>
                </a:solidFill>
                <a:effectLst/>
                <a:uFillTx/>
                <a:latin typeface="+mn-lt"/>
                <a:ea typeface="+mn-ea"/>
                <a:cs typeface="+mn-cs"/>
                <a:sym typeface="Helvetica"/>
              </a:rPr>
              <a:t>All electrostatic sprayers require the unit to be grounded.  On corded sprayer this happens through the cord.  On cordless units the user safely becomes the grounding mechanism.  The Victory unit embeds a metal strap into the handle and as you hold the sprayer to spray, grabbing the strip the unit becomes grounded.  On the E-Mist sprayer you must put an elastic strap around your foot and attach it to the bottom of the backpack.  This is a bit awkward and can creates a tripping hazard.</a:t>
            </a:r>
          </a:p>
          <a:p>
            <a:pPr marL="171450" marR="0" indent="-171450" algn="l" defTabSz="457200" rtl="0" fontAlgn="auto" latinLnBrk="0" hangingPunct="0">
              <a:lnSpc>
                <a:spcPct val="100000"/>
              </a:lnSpc>
              <a:spcBef>
                <a:spcPts val="0"/>
              </a:spcBef>
              <a:spcAft>
                <a:spcPts val="0"/>
              </a:spcAft>
              <a:buClrTx/>
              <a:buSzTx/>
              <a:buFont typeface="Arial" panose="020B0604020202020204" pitchFamily="34" charset="0"/>
              <a:buChar char="•"/>
              <a:tabLst/>
            </a:pPr>
            <a:endParaRPr lang="en-US" sz="1100" dirty="0"/>
          </a:p>
          <a:p>
            <a:pPr marR="0" algn="l" defTabSz="457200" rtl="0" fontAlgn="auto" latinLnBrk="0" hangingPunct="0">
              <a:lnSpc>
                <a:spcPct val="100000"/>
              </a:lnSpc>
              <a:spcBef>
                <a:spcPts val="0"/>
              </a:spcBef>
              <a:spcAft>
                <a:spcPts val="0"/>
              </a:spcAft>
              <a:buClrTx/>
              <a:buSzTx/>
              <a:tabLst/>
            </a:pPr>
            <a:r>
              <a:rPr kumimoji="0" lang="en-US" b="0" i="0" u="none" strike="noStrike" cap="none" spc="0" normalizeH="0" baseline="0" dirty="0">
                <a:ln>
                  <a:noFill/>
                </a:ln>
                <a:solidFill>
                  <a:srgbClr val="000000"/>
                </a:solidFill>
                <a:effectLst/>
                <a:uFillTx/>
                <a:latin typeface="+mn-lt"/>
                <a:ea typeface="+mn-ea"/>
                <a:cs typeface="+mn-cs"/>
                <a:sym typeface="Helvetica"/>
              </a:rPr>
              <a:t>Tank Size</a:t>
            </a:r>
          </a:p>
          <a:p>
            <a:pPr marL="171450" marR="0" indent="-171450" algn="l" defTabSz="457200" rtl="0" fontAlgn="auto" latinLnBrk="0" hangingPunct="0">
              <a:lnSpc>
                <a:spcPct val="100000"/>
              </a:lnSpc>
              <a:spcBef>
                <a:spcPts val="0"/>
              </a:spcBef>
              <a:spcAft>
                <a:spcPts val="0"/>
              </a:spcAft>
              <a:buClrTx/>
              <a:buSzTx/>
              <a:buFont typeface="Arial" panose="020B0604020202020204" pitchFamily="34" charset="0"/>
              <a:buChar char="•"/>
              <a:tabLst/>
            </a:pPr>
            <a:r>
              <a:rPr lang="en-US" sz="1400" dirty="0"/>
              <a:t>The tank on the Victory backpack sprayer holds up to 2.25 gallons of chemical.  The E-Mist sprayer holds up to 1 gallon of chemical.  The larger Victory sprayer tank means less down time to refill the tank.</a:t>
            </a:r>
          </a:p>
        </p:txBody>
      </p:sp>
      <p:sp>
        <p:nvSpPr>
          <p:cNvPr id="2" name="Title 1">
            <a:extLst>
              <a:ext uri="{FF2B5EF4-FFF2-40B4-BE49-F238E27FC236}">
                <a16:creationId xmlns:a16="http://schemas.microsoft.com/office/drawing/2014/main" id="{3FDC5BCC-8C93-9945-A3BA-D95C04DCAA3D}"/>
              </a:ext>
            </a:extLst>
          </p:cNvPr>
          <p:cNvSpPr>
            <a:spLocks noGrp="1"/>
          </p:cNvSpPr>
          <p:nvPr>
            <p:ph type="title"/>
          </p:nvPr>
        </p:nvSpPr>
        <p:spPr/>
        <p:txBody>
          <a:bodyPr>
            <a:normAutofit/>
          </a:bodyPr>
          <a:lstStyle/>
          <a:p>
            <a:r>
              <a:rPr lang="en-US" dirty="0"/>
              <a:t>Selling Against E-Mist</a:t>
            </a:r>
          </a:p>
        </p:txBody>
      </p:sp>
    </p:spTree>
    <p:extLst>
      <p:ext uri="{BB962C8B-B14F-4D97-AF65-F5344CB8AC3E}">
        <p14:creationId xmlns:p14="http://schemas.microsoft.com/office/powerpoint/2010/main" val="290496992"/>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2F0490-FA30-BB40-A706-40F81FDCA734}"/>
              </a:ext>
            </a:extLst>
          </p:cNvPr>
          <p:cNvSpPr>
            <a:spLocks noGrp="1"/>
          </p:cNvSpPr>
          <p:nvPr>
            <p:ph type="title"/>
          </p:nvPr>
        </p:nvSpPr>
        <p:spPr/>
        <p:txBody>
          <a:bodyPr/>
          <a:lstStyle/>
          <a:p>
            <a:r>
              <a:rPr lang="en-US" dirty="0"/>
              <a:t>SELLING AGAINST E-MIST (CONT.)</a:t>
            </a:r>
          </a:p>
        </p:txBody>
      </p:sp>
      <p:sp>
        <p:nvSpPr>
          <p:cNvPr id="3" name="Rectangle 2">
            <a:extLst>
              <a:ext uri="{FF2B5EF4-FFF2-40B4-BE49-F238E27FC236}">
                <a16:creationId xmlns:a16="http://schemas.microsoft.com/office/drawing/2014/main" id="{E22A8AF5-3E81-D74E-BE2C-681AC088601F}"/>
              </a:ext>
            </a:extLst>
          </p:cNvPr>
          <p:cNvSpPr/>
          <p:nvPr/>
        </p:nvSpPr>
        <p:spPr>
          <a:xfrm>
            <a:off x="493987" y="1917992"/>
            <a:ext cx="7714592" cy="2769989"/>
          </a:xfrm>
          <a:prstGeom prst="rect">
            <a:avLst/>
          </a:prstGeom>
        </p:spPr>
        <p:txBody>
          <a:bodyPr wrap="square">
            <a:spAutoFit/>
          </a:bodyPr>
          <a:lstStyle/>
          <a:p>
            <a:r>
              <a:rPr lang="en-US" dirty="0"/>
              <a:t>Versatility</a:t>
            </a:r>
          </a:p>
          <a:p>
            <a:pPr marL="171450" indent="-171450">
              <a:buFont typeface="Arial" panose="020B0604020202020204" pitchFamily="34" charset="0"/>
              <a:buChar char="•"/>
            </a:pPr>
            <a:r>
              <a:rPr lang="en-US" sz="1400" dirty="0"/>
              <a:t>The Victory backpack sprayer gives you 3 nozzle settings so that you can set the chemical dwell time to match you application.  The E-Mist sprayer has only one size for all applications.</a:t>
            </a:r>
          </a:p>
          <a:p>
            <a:pPr marL="171450" indent="-171450">
              <a:buFont typeface="Arial" panose="020B0604020202020204" pitchFamily="34" charset="0"/>
              <a:buChar char="•"/>
            </a:pPr>
            <a:endParaRPr lang="en-US" dirty="0"/>
          </a:p>
          <a:p>
            <a:r>
              <a:rPr lang="en-US" dirty="0"/>
              <a:t>Weight</a:t>
            </a:r>
          </a:p>
          <a:p>
            <a:pPr marL="171450" indent="-171450">
              <a:buFont typeface="Arial" panose="020B0604020202020204" pitchFamily="34" charset="0"/>
              <a:buChar char="•"/>
            </a:pPr>
            <a:r>
              <a:rPr lang="en-US" sz="1400" dirty="0"/>
              <a:t>The Victory backpack sprayer weighs 10 lbs. without the chemical.  The E-Mist sprayer weighs 25 lbs.</a:t>
            </a:r>
          </a:p>
          <a:p>
            <a:pPr marL="171450" indent="-171450">
              <a:buFont typeface="Arial" panose="020B0604020202020204" pitchFamily="34" charset="0"/>
              <a:buChar char="•"/>
            </a:pPr>
            <a:endParaRPr lang="en-US" dirty="0"/>
          </a:p>
          <a:p>
            <a:r>
              <a:rPr lang="en-US" dirty="0"/>
              <a:t>Price</a:t>
            </a:r>
          </a:p>
          <a:p>
            <a:pPr marL="171450" indent="-171450">
              <a:buFont typeface="Arial" panose="020B0604020202020204" pitchFamily="34" charset="0"/>
              <a:buChar char="•"/>
            </a:pPr>
            <a:r>
              <a:rPr lang="en-US" sz="1400" dirty="0"/>
              <a:t>Victory Sprayers are affordable at a cost of $600-$700 for the handheld sprayer and $1500-$1700 for the backpack sprayer.  The E-Mist EM360 is selling for about $6500.</a:t>
            </a:r>
          </a:p>
        </p:txBody>
      </p:sp>
    </p:spTree>
    <p:extLst>
      <p:ext uri="{BB962C8B-B14F-4D97-AF65-F5344CB8AC3E}">
        <p14:creationId xmlns:p14="http://schemas.microsoft.com/office/powerpoint/2010/main" val="1358486451"/>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6BF7DBB-8A2C-0041-A577-B57BCF0627C0}"/>
              </a:ext>
            </a:extLst>
          </p:cNvPr>
          <p:cNvSpPr txBox="1"/>
          <p:nvPr/>
        </p:nvSpPr>
        <p:spPr>
          <a:xfrm>
            <a:off x="835572" y="5118329"/>
            <a:ext cx="7446580" cy="73866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342900" lvl="4" indent="-342900">
              <a:buFont typeface="Arial" panose="020B0604020202020204" pitchFamily="34" charset="0"/>
              <a:buChar char="•"/>
            </a:pPr>
            <a:r>
              <a:rPr lang="en-US" sz="1400" dirty="0"/>
              <a:t>94% of shoppers will avoid a business with a dirty restroom</a:t>
            </a:r>
          </a:p>
          <a:p>
            <a:pPr marL="342900" lvl="4" indent="-342900">
              <a:buFont typeface="Arial" panose="020B0604020202020204" pitchFamily="34" charset="0"/>
              <a:buChar char="•"/>
            </a:pPr>
            <a:r>
              <a:rPr lang="en-US" sz="1400" dirty="0"/>
              <a:t>In a food restaurant, Cleanliness is the number 1 item mentioned in satisfaction surveys</a:t>
            </a:r>
          </a:p>
          <a:p>
            <a:pPr marL="342900" lvl="4" indent="-342900">
              <a:buFont typeface="Arial" panose="020B0604020202020204" pitchFamily="34" charset="0"/>
              <a:buChar char="•"/>
            </a:pPr>
            <a:r>
              <a:rPr lang="en-US" sz="1400" dirty="0"/>
              <a:t>Consumers rank Cleanliness number 1 in most important criteria for where to shop.</a:t>
            </a:r>
          </a:p>
        </p:txBody>
      </p:sp>
      <p:sp>
        <p:nvSpPr>
          <p:cNvPr id="2" name="Title 1">
            <a:extLst>
              <a:ext uri="{FF2B5EF4-FFF2-40B4-BE49-F238E27FC236}">
                <a16:creationId xmlns:a16="http://schemas.microsoft.com/office/drawing/2014/main" id="{AED53E6C-6877-C143-BC19-C6AE67A8A524}"/>
              </a:ext>
            </a:extLst>
          </p:cNvPr>
          <p:cNvSpPr>
            <a:spLocks noGrp="1"/>
          </p:cNvSpPr>
          <p:nvPr>
            <p:ph type="title"/>
          </p:nvPr>
        </p:nvSpPr>
        <p:spPr>
          <a:xfrm>
            <a:off x="966355" y="784704"/>
            <a:ext cx="8110267" cy="632935"/>
          </a:xfrm>
        </p:spPr>
        <p:txBody>
          <a:bodyPr/>
          <a:lstStyle/>
          <a:p>
            <a:pPr hangingPunct="0"/>
            <a:r>
              <a:rPr lang="en-US" dirty="0"/>
              <a:t>Why the Value of Clean is worth the fight</a:t>
            </a:r>
            <a:r>
              <a:rPr lang="en-US" cap="none" dirty="0">
                <a:solidFill>
                  <a:srgbClr val="000000"/>
                </a:solidFill>
                <a:sym typeface="Helvetica"/>
              </a:rPr>
              <a:t> </a:t>
            </a:r>
          </a:p>
        </p:txBody>
      </p:sp>
      <p:sp>
        <p:nvSpPr>
          <p:cNvPr id="3" name="Rectangle 2">
            <a:extLst>
              <a:ext uri="{FF2B5EF4-FFF2-40B4-BE49-F238E27FC236}">
                <a16:creationId xmlns:a16="http://schemas.microsoft.com/office/drawing/2014/main" id="{0CDD7D99-FBB6-4848-83AF-6F8BB3187C4D}"/>
              </a:ext>
            </a:extLst>
          </p:cNvPr>
          <p:cNvSpPr/>
          <p:nvPr/>
        </p:nvSpPr>
        <p:spPr>
          <a:xfrm>
            <a:off x="449488" y="1865615"/>
            <a:ext cx="8137464" cy="369332"/>
          </a:xfrm>
          <a:prstGeom prst="rect">
            <a:avLst/>
          </a:prstGeom>
        </p:spPr>
        <p:txBody>
          <a:bodyPr wrap="square">
            <a:spAutoFit/>
          </a:bodyPr>
          <a:lstStyle/>
          <a:p>
            <a:pPr marL="342900" indent="-342900">
              <a:buFontTx/>
              <a:buAutoNum type="arabicPeriod"/>
            </a:pPr>
            <a:r>
              <a:rPr lang="en-US" dirty="0"/>
              <a:t>Employee’s on average take 7.7 sick days per year</a:t>
            </a:r>
          </a:p>
        </p:txBody>
      </p:sp>
      <p:sp>
        <p:nvSpPr>
          <p:cNvPr id="4" name="Rectangle 3">
            <a:extLst>
              <a:ext uri="{FF2B5EF4-FFF2-40B4-BE49-F238E27FC236}">
                <a16:creationId xmlns:a16="http://schemas.microsoft.com/office/drawing/2014/main" id="{DB0678FD-ABDC-0A43-9CC5-E15B2E695F65}"/>
              </a:ext>
            </a:extLst>
          </p:cNvPr>
          <p:cNvSpPr/>
          <p:nvPr/>
        </p:nvSpPr>
        <p:spPr>
          <a:xfrm>
            <a:off x="835572" y="2234947"/>
            <a:ext cx="6484166" cy="954107"/>
          </a:xfrm>
          <a:prstGeom prst="rect">
            <a:avLst/>
          </a:prstGeom>
        </p:spPr>
        <p:txBody>
          <a:bodyPr wrap="square">
            <a:spAutoFit/>
          </a:bodyPr>
          <a:lstStyle/>
          <a:p>
            <a:pPr marL="342900" lvl="8" indent="-342900">
              <a:buFont typeface="Arial" panose="020B0604020202020204" pitchFamily="34" charset="0"/>
              <a:buChar char="•"/>
            </a:pPr>
            <a:r>
              <a:rPr lang="en-US" sz="1400" dirty="0"/>
              <a:t>Costs in the USA total $2.25 Billion per year</a:t>
            </a:r>
          </a:p>
          <a:p>
            <a:pPr marL="342900" lvl="7" indent="-342900">
              <a:buFont typeface="Arial" panose="020B0604020202020204" pitchFamily="34" charset="0"/>
              <a:buChar char="•"/>
            </a:pPr>
            <a:r>
              <a:rPr lang="en-US" sz="1400" dirty="0"/>
              <a:t>Unplanned absences cause a 54% decrease in productivity and a 39% drop in customer service</a:t>
            </a:r>
          </a:p>
          <a:p>
            <a:pPr marL="342900" lvl="7" indent="-342900">
              <a:buFont typeface="Arial" panose="020B0604020202020204" pitchFamily="34" charset="0"/>
              <a:buChar char="•"/>
            </a:pPr>
            <a:r>
              <a:rPr lang="en-US" sz="1400" dirty="0"/>
              <a:t>Cleaning protocols can reduce common colds and influenza by 80%</a:t>
            </a:r>
          </a:p>
        </p:txBody>
      </p:sp>
      <p:sp>
        <p:nvSpPr>
          <p:cNvPr id="6" name="Rectangle 5">
            <a:extLst>
              <a:ext uri="{FF2B5EF4-FFF2-40B4-BE49-F238E27FC236}">
                <a16:creationId xmlns:a16="http://schemas.microsoft.com/office/drawing/2014/main" id="{6A6228BE-B5B9-0048-B773-668CE7D41EB5}"/>
              </a:ext>
            </a:extLst>
          </p:cNvPr>
          <p:cNvSpPr/>
          <p:nvPr/>
        </p:nvSpPr>
        <p:spPr>
          <a:xfrm>
            <a:off x="449487" y="3310158"/>
            <a:ext cx="7696029" cy="369332"/>
          </a:xfrm>
          <a:prstGeom prst="rect">
            <a:avLst/>
          </a:prstGeom>
        </p:spPr>
        <p:txBody>
          <a:bodyPr wrap="square">
            <a:spAutoFit/>
          </a:bodyPr>
          <a:lstStyle/>
          <a:p>
            <a:pPr marL="342900" lvl="2" indent="-342900">
              <a:buAutoNum type="arabicPeriod" startAt="2"/>
            </a:pPr>
            <a:r>
              <a:rPr lang="en-US" dirty="0"/>
              <a:t>Dirty schools increase costs and decrease reimbursements</a:t>
            </a:r>
          </a:p>
        </p:txBody>
      </p:sp>
      <p:sp>
        <p:nvSpPr>
          <p:cNvPr id="7" name="Rectangle 6">
            <a:extLst>
              <a:ext uri="{FF2B5EF4-FFF2-40B4-BE49-F238E27FC236}">
                <a16:creationId xmlns:a16="http://schemas.microsoft.com/office/drawing/2014/main" id="{BFF3C936-93A0-FF49-AF5D-866E0C1616AC}"/>
              </a:ext>
            </a:extLst>
          </p:cNvPr>
          <p:cNvSpPr/>
          <p:nvPr/>
        </p:nvSpPr>
        <p:spPr>
          <a:xfrm>
            <a:off x="835572" y="3743416"/>
            <a:ext cx="7204842" cy="738664"/>
          </a:xfrm>
          <a:prstGeom prst="rect">
            <a:avLst/>
          </a:prstGeom>
        </p:spPr>
        <p:txBody>
          <a:bodyPr wrap="square">
            <a:spAutoFit/>
          </a:bodyPr>
          <a:lstStyle/>
          <a:p>
            <a:pPr marL="342900" lvl="3" indent="-342900">
              <a:buFont typeface="Arial" panose="020B0604020202020204" pitchFamily="34" charset="0"/>
              <a:buChar char="•"/>
            </a:pPr>
            <a:r>
              <a:rPr lang="en-US" sz="1400" dirty="0"/>
              <a:t>Teachers average 5.3 sick days per year and must be replaced by subs</a:t>
            </a:r>
          </a:p>
          <a:p>
            <a:pPr marL="342900" lvl="3" indent="-342900">
              <a:buFont typeface="Arial" panose="020B0604020202020204" pitchFamily="34" charset="0"/>
              <a:buChar char="•"/>
            </a:pPr>
            <a:r>
              <a:rPr lang="en-US" sz="1400" dirty="0"/>
              <a:t>Students miss an average of 4.5 days decreasing federal funds by 2.5% per year</a:t>
            </a:r>
          </a:p>
          <a:p>
            <a:pPr marL="342900" lvl="3" indent="-342900">
              <a:buFont typeface="Arial" panose="020B0604020202020204" pitchFamily="34" charset="0"/>
              <a:buChar char="•"/>
            </a:pPr>
            <a:r>
              <a:rPr lang="en-US" sz="1400" dirty="0"/>
              <a:t>Cleaning protocols can reduce absenteeism by up to 46%</a:t>
            </a:r>
          </a:p>
        </p:txBody>
      </p:sp>
      <p:sp>
        <p:nvSpPr>
          <p:cNvPr id="8" name="Rectangle 7">
            <a:extLst>
              <a:ext uri="{FF2B5EF4-FFF2-40B4-BE49-F238E27FC236}">
                <a16:creationId xmlns:a16="http://schemas.microsoft.com/office/drawing/2014/main" id="{C2767ACB-5ECB-D844-940E-C69E19FF4DA8}"/>
              </a:ext>
            </a:extLst>
          </p:cNvPr>
          <p:cNvSpPr/>
          <p:nvPr/>
        </p:nvSpPr>
        <p:spPr>
          <a:xfrm>
            <a:off x="449487" y="4685069"/>
            <a:ext cx="3518912" cy="369332"/>
          </a:xfrm>
          <a:prstGeom prst="rect">
            <a:avLst/>
          </a:prstGeom>
        </p:spPr>
        <p:txBody>
          <a:bodyPr wrap="none">
            <a:spAutoFit/>
          </a:bodyPr>
          <a:lstStyle/>
          <a:p>
            <a:pPr marL="342900" lvl="3" indent="-342900">
              <a:buAutoNum type="arabicPeriod" startAt="3"/>
            </a:pPr>
            <a:r>
              <a:rPr lang="en-US" dirty="0"/>
              <a:t>Customers prefer cleanliness</a:t>
            </a:r>
          </a:p>
        </p:txBody>
      </p:sp>
    </p:spTree>
    <p:extLst>
      <p:ext uri="{BB962C8B-B14F-4D97-AF65-F5344CB8AC3E}">
        <p14:creationId xmlns:p14="http://schemas.microsoft.com/office/powerpoint/2010/main" val="2486362482"/>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Shape 114"/>
          <p:cNvSpPr txBox="1">
            <a:spLocks noGrp="1"/>
          </p:cNvSpPr>
          <p:nvPr>
            <p:ph type="title"/>
          </p:nvPr>
        </p:nvSpPr>
        <p:spPr>
          <a:xfrm>
            <a:off x="2190238" y="1897329"/>
            <a:ext cx="4763524" cy="2401917"/>
          </a:xfrm>
          <a:prstGeom prst="rect">
            <a:avLst/>
          </a:prstGeom>
        </p:spPr>
        <p:txBody>
          <a:bodyPr/>
          <a:lstStyle/>
          <a:p>
            <a:pPr>
              <a:lnSpc>
                <a:spcPct val="80000"/>
              </a:lnSpc>
              <a:defRPr sz="4500">
                <a:latin typeface="Montserrat Bold"/>
                <a:ea typeface="Montserrat Bold"/>
                <a:cs typeface="Montserrat Bold"/>
                <a:sym typeface="Montserrat Bold"/>
              </a:defRPr>
            </a:pPr>
            <a:r>
              <a:rPr b="1" dirty="0">
                <a:latin typeface="Arial" panose="020B0604020202020204" pitchFamily="34" charset="0"/>
                <a:ea typeface="Tahoma" panose="020B0604030504040204" pitchFamily="34" charset="0"/>
                <a:cs typeface="Arial" panose="020B0604020202020204" pitchFamily="34" charset="0"/>
              </a:rPr>
              <a:t>THERE IS AN </a:t>
            </a:r>
          </a:p>
          <a:p>
            <a:pPr>
              <a:lnSpc>
                <a:spcPct val="80000"/>
              </a:lnSpc>
              <a:defRPr sz="4300">
                <a:latin typeface="Montserrat Bold"/>
                <a:ea typeface="Montserrat Bold"/>
                <a:cs typeface="Montserrat Bold"/>
                <a:sym typeface="Montserrat Bold"/>
              </a:defRPr>
            </a:pPr>
            <a:r>
              <a:rPr b="1" dirty="0">
                <a:latin typeface="Arial" panose="020B0604020202020204" pitchFamily="34" charset="0"/>
                <a:ea typeface="Tahoma" panose="020B0604030504040204" pitchFamily="34" charset="0"/>
                <a:cs typeface="Arial" panose="020B0604020202020204" pitchFamily="34" charset="0"/>
              </a:rPr>
              <a:t>UNMET NEED</a:t>
            </a:r>
            <a:r>
              <a:rPr b="1" dirty="0">
                <a:latin typeface="Arial" panose="020B0604020202020204" pitchFamily="34" charset="0"/>
                <a:ea typeface="Tahoma" panose="020B0604030504040204" pitchFamily="34" charset="0"/>
                <a:cs typeface="Arial" panose="020B0604020202020204" pitchFamily="34" charset="0"/>
                <a:sym typeface="Montserrat Regular"/>
              </a:rPr>
              <a:t> </a:t>
            </a:r>
          </a:p>
          <a:p>
            <a:pPr>
              <a:lnSpc>
                <a:spcPct val="80000"/>
              </a:lnSpc>
              <a:defRPr sz="3500">
                <a:latin typeface="Montserrat Regular"/>
                <a:ea typeface="Montserrat Regular"/>
                <a:cs typeface="Montserrat Regular"/>
                <a:sym typeface="Montserrat Regular"/>
              </a:defRPr>
            </a:pPr>
            <a:r>
              <a:rPr dirty="0">
                <a:latin typeface="Arial" panose="020B0604020202020204" pitchFamily="34" charset="0"/>
                <a:ea typeface="Tahoma" panose="020B0604030504040204" pitchFamily="34" charset="0"/>
                <a:cs typeface="Arial" panose="020B0604020202020204" pitchFamily="34" charset="0"/>
              </a:rPr>
              <a:t>IN CHEMICAL</a:t>
            </a:r>
          </a:p>
          <a:p>
            <a:pPr>
              <a:lnSpc>
                <a:spcPct val="80000"/>
              </a:lnSpc>
              <a:defRPr sz="3500">
                <a:latin typeface="Montserrat Regular"/>
                <a:ea typeface="Montserrat Regular"/>
                <a:cs typeface="Montserrat Regular"/>
                <a:sym typeface="Montserrat Regular"/>
              </a:defRPr>
            </a:pPr>
            <a:r>
              <a:rPr dirty="0">
                <a:latin typeface="Arial" panose="020B0604020202020204" pitchFamily="34" charset="0"/>
                <a:ea typeface="Tahoma" panose="020B0604030504040204" pitchFamily="34" charset="0"/>
                <a:cs typeface="Arial" panose="020B0604020202020204" pitchFamily="34" charset="0"/>
              </a:rPr>
              <a:t>APPLICATION</a:t>
            </a:r>
            <a:r>
              <a:rPr sz="3200" dirty="0">
                <a:latin typeface="Arial" panose="020B0604020202020204" pitchFamily="34" charset="0"/>
                <a:ea typeface="Tahoma" panose="020B0604030504040204" pitchFamily="34" charset="0"/>
                <a:cs typeface="Arial" panose="020B0604020202020204" pitchFamily="34" charset="0"/>
              </a:rPr>
              <a:t>.</a:t>
            </a:r>
          </a:p>
        </p:txBody>
      </p:sp>
      <p:sp>
        <p:nvSpPr>
          <p:cNvPr id="115" name="Shape 115"/>
          <p:cNvSpPr txBox="1">
            <a:spLocks noGrp="1"/>
          </p:cNvSpPr>
          <p:nvPr>
            <p:ph type="body" sz="quarter" idx="1"/>
          </p:nvPr>
        </p:nvSpPr>
        <p:spPr>
          <a:xfrm>
            <a:off x="2133937" y="4076051"/>
            <a:ext cx="5067650" cy="941636"/>
          </a:xfrm>
          <a:prstGeom prst="rect">
            <a:avLst/>
          </a:prstGeom>
        </p:spPr>
        <p:txBody>
          <a:bodyPr/>
          <a:lstStyle>
            <a:lvl1pPr marL="0" indent="0" algn="ctr" defTabSz="434340">
              <a:lnSpc>
                <a:spcPct val="90000"/>
              </a:lnSpc>
              <a:buSzTx/>
              <a:buNone/>
              <a:defRPr sz="1400" i="1">
                <a:latin typeface="Open Sans"/>
                <a:ea typeface="Open Sans"/>
                <a:cs typeface="Open Sans"/>
                <a:sym typeface="Open Sans"/>
              </a:defRPr>
            </a:lvl1pPr>
          </a:lstStyle>
          <a:p>
            <a:r>
              <a:rPr dirty="0">
                <a:latin typeface="Arial" panose="020B0604020202020204" pitchFamily="34" charset="0"/>
                <a:cs typeface="Arial" panose="020B0604020202020204" pitchFamily="34" charset="0"/>
              </a:rPr>
              <a:t>Across industries there is a need for advanced technology that applies cleaning, coating and disinfectants more effectively, more efficiently and with greater convenience</a:t>
            </a:r>
          </a:p>
        </p:txBody>
      </p:sp>
      <p:pic>
        <p:nvPicPr>
          <p:cNvPr id="116" name="Victory-LinkedIn-Cover.jpg" descr="Victory-LinkedIn-Cover.jpg"/>
          <p:cNvPicPr>
            <a:picLocks noChangeAspect="1"/>
          </p:cNvPicPr>
          <p:nvPr/>
        </p:nvPicPr>
        <p:blipFill>
          <a:blip r:embed="rId2">
            <a:extLst/>
          </a:blip>
          <a:srcRect l="16604" t="51713" r="6342" b="26080"/>
          <a:stretch>
            <a:fillRect/>
          </a:stretch>
        </p:blipFill>
        <p:spPr>
          <a:xfrm>
            <a:off x="-12700" y="-12700"/>
            <a:ext cx="9169400" cy="802184"/>
          </a:xfrm>
          <a:prstGeom prst="rect">
            <a:avLst/>
          </a:prstGeom>
          <a:ln w="12700">
            <a:miter lim="400000"/>
          </a:ln>
        </p:spPr>
      </p:pic>
      <p:pic>
        <p:nvPicPr>
          <p:cNvPr id="117" name="Victory-Innovations-Co-facebook-OG.png" descr="Victory-Innovations-Co-facebook-OG.png"/>
          <p:cNvPicPr>
            <a:picLocks noChangeAspect="1"/>
          </p:cNvPicPr>
          <p:nvPr/>
        </p:nvPicPr>
        <p:blipFill>
          <a:blip r:embed="rId3">
            <a:extLst/>
          </a:blip>
          <a:stretch>
            <a:fillRect/>
          </a:stretch>
        </p:blipFill>
        <p:spPr>
          <a:xfrm>
            <a:off x="77092" y="-206145"/>
            <a:ext cx="2676312" cy="1378706"/>
          </a:xfrm>
          <a:prstGeom prst="rect">
            <a:avLst/>
          </a:prstGeom>
          <a:ln w="12700">
            <a:miter lim="400000"/>
          </a:ln>
        </p:spPr>
      </p:pic>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 name="image5.png" descr="image5.png"/>
          <p:cNvPicPr>
            <a:picLocks noChangeAspect="1"/>
          </p:cNvPicPr>
          <p:nvPr/>
        </p:nvPicPr>
        <p:blipFill>
          <a:blip r:embed="rId3">
            <a:extLst/>
          </a:blip>
          <a:stretch>
            <a:fillRect/>
          </a:stretch>
        </p:blipFill>
        <p:spPr>
          <a:xfrm>
            <a:off x="4834806" y="3181791"/>
            <a:ext cx="632668" cy="653924"/>
          </a:xfrm>
          <a:prstGeom prst="rect">
            <a:avLst/>
          </a:prstGeom>
          <a:ln w="12700">
            <a:miter lim="400000"/>
          </a:ln>
        </p:spPr>
      </p:pic>
      <p:sp>
        <p:nvSpPr>
          <p:cNvPr id="125" name="Shape 175"/>
          <p:cNvSpPr txBox="1"/>
          <p:nvPr/>
        </p:nvSpPr>
        <p:spPr>
          <a:xfrm>
            <a:off x="0" y="891865"/>
            <a:ext cx="9144000" cy="396239"/>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chor="ctr">
            <a:spAutoFit/>
          </a:bodyPr>
          <a:lstStyle>
            <a:lvl1pPr algn="ctr">
              <a:defRPr sz="2000">
                <a:solidFill>
                  <a:srgbClr val="FFFFFF"/>
                </a:solidFill>
                <a:latin typeface="Montserrat Medium"/>
                <a:ea typeface="Montserrat Medium"/>
                <a:cs typeface="Montserrat Medium"/>
                <a:sym typeface="Montserrat Medium"/>
              </a:defRPr>
            </a:lvl1pPr>
          </a:lstStyle>
          <a:p>
            <a:r>
              <a:rPr lang="en-US" dirty="0"/>
              <a:t>METHODS OF APPLICATION</a:t>
            </a:r>
            <a:endParaRPr dirty="0"/>
          </a:p>
        </p:txBody>
      </p:sp>
      <p:sp>
        <p:nvSpPr>
          <p:cNvPr id="129" name="Shape 177"/>
          <p:cNvSpPr txBox="1"/>
          <p:nvPr/>
        </p:nvSpPr>
        <p:spPr>
          <a:xfrm>
            <a:off x="1521087" y="6014206"/>
            <a:ext cx="918655" cy="307773"/>
          </a:xfrm>
          <a:prstGeom prst="rect">
            <a:avLst/>
          </a:prstGeom>
          <a:ln w="12700">
            <a:miter lim="400000"/>
          </a:ln>
          <a:extLst>
            <a:ext uri="{C572A759-6A51-4108-AA02-DFA0A04FC94B}">
              <ma14:wrappingTextBoxFlag xmlns:ma14="http://schemas.microsoft.com/office/mac/drawingml/2011/main" xmlns="" val="1"/>
            </a:ext>
          </a:extLst>
        </p:spPr>
        <p:txBody>
          <a:bodyPr wrap="square" lIns="45718" tIns="45718" rIns="45718" bIns="45718" anchor="ctr">
            <a:spAutoFit/>
          </a:bodyPr>
          <a:lstStyle>
            <a:lvl1pPr algn="ctr">
              <a:defRPr sz="1400">
                <a:solidFill>
                  <a:srgbClr val="FFFFFF"/>
                </a:solidFill>
                <a:latin typeface="Montserrat SemiBold"/>
                <a:ea typeface="Montserrat SemiBold"/>
                <a:cs typeface="Montserrat SemiBold"/>
                <a:sym typeface="Montserrat SemiBold"/>
              </a:defRPr>
            </a:lvl1pPr>
          </a:lstStyle>
          <a:p>
            <a:r>
              <a:rPr lang="en-US" b="1" dirty="0">
                <a:solidFill>
                  <a:schemeClr val="tx1"/>
                </a:solidFill>
                <a:latin typeface="Arial" panose="020B0604020202020204" pitchFamily="34" charset="0"/>
                <a:cs typeface="Arial" panose="020B0604020202020204" pitchFamily="34" charset="0"/>
              </a:rPr>
              <a:t>WIPES</a:t>
            </a:r>
            <a:endParaRPr b="1" dirty="0">
              <a:solidFill>
                <a:schemeClr val="tx1"/>
              </a:solidFill>
              <a:latin typeface="Arial" panose="020B0604020202020204" pitchFamily="34" charset="0"/>
              <a:cs typeface="Arial" panose="020B0604020202020204" pitchFamily="34" charset="0"/>
            </a:endParaRPr>
          </a:p>
        </p:txBody>
      </p:sp>
      <p:sp>
        <p:nvSpPr>
          <p:cNvPr id="132" name="Shape 179"/>
          <p:cNvSpPr txBox="1"/>
          <p:nvPr/>
        </p:nvSpPr>
        <p:spPr>
          <a:xfrm>
            <a:off x="4919471" y="3873873"/>
            <a:ext cx="1027115" cy="320039"/>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chor="ctr"/>
          <a:lstStyle>
            <a:lvl1pPr algn="ctr">
              <a:defRPr sz="1400">
                <a:solidFill>
                  <a:srgbClr val="FFFFFF"/>
                </a:solidFill>
                <a:latin typeface="Montserrat SemiBold"/>
                <a:ea typeface="Montserrat SemiBold"/>
                <a:cs typeface="Montserrat SemiBold"/>
                <a:sym typeface="Montserrat SemiBold"/>
              </a:defRPr>
            </a:lvl1pPr>
          </a:lstStyle>
          <a:p>
            <a:r>
              <a:rPr b="1" dirty="0">
                <a:solidFill>
                  <a:schemeClr val="tx1"/>
                </a:solidFill>
                <a:latin typeface="Arial" panose="020B0604020202020204" pitchFamily="34" charset="0"/>
                <a:cs typeface="Arial" panose="020B0604020202020204" pitchFamily="34" charset="0"/>
              </a:rPr>
              <a:t>FOGGERS</a:t>
            </a:r>
          </a:p>
        </p:txBody>
      </p:sp>
      <p:sp>
        <p:nvSpPr>
          <p:cNvPr id="133" name="Shape 181"/>
          <p:cNvSpPr txBox="1"/>
          <p:nvPr/>
        </p:nvSpPr>
        <p:spPr>
          <a:xfrm>
            <a:off x="2895278" y="4870116"/>
            <a:ext cx="1324970" cy="268980"/>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chor="ctr">
            <a:spAutoFit/>
          </a:bodyPr>
          <a:lstStyle>
            <a:lvl1pPr algn="ctr">
              <a:lnSpc>
                <a:spcPct val="80000"/>
              </a:lnSpc>
              <a:defRPr sz="1400">
                <a:solidFill>
                  <a:srgbClr val="FFFFFF"/>
                </a:solidFill>
                <a:latin typeface="Montserrat SemiBold"/>
                <a:ea typeface="Montserrat SemiBold"/>
                <a:cs typeface="Montserrat SemiBold"/>
                <a:sym typeface="Montserrat SemiBold"/>
              </a:defRPr>
            </a:lvl1pPr>
          </a:lstStyle>
          <a:p>
            <a:r>
              <a:rPr lang="en-US" b="1" dirty="0">
                <a:solidFill>
                  <a:schemeClr val="tx1"/>
                </a:solidFill>
                <a:latin typeface="Arial" panose="020B0604020202020204" pitchFamily="34" charset="0"/>
                <a:cs typeface="Arial" panose="020B0604020202020204" pitchFamily="34" charset="0"/>
              </a:rPr>
              <a:t>SPRAYERS</a:t>
            </a:r>
            <a:endParaRPr b="1" dirty="0">
              <a:solidFill>
                <a:schemeClr val="tx1"/>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6344B612-313E-1948-B97D-84C4D929C9C1}"/>
              </a:ext>
            </a:extLst>
          </p:cNvPr>
          <p:cNvPicPr>
            <a:picLocks noChangeAspect="1"/>
          </p:cNvPicPr>
          <p:nvPr/>
        </p:nvPicPr>
        <p:blipFill rotWithShape="1">
          <a:blip r:embed="rId4"/>
          <a:srcRect l="4450" t="6512" r="7236" b="7823"/>
          <a:stretch/>
        </p:blipFill>
        <p:spPr>
          <a:xfrm>
            <a:off x="7030797" y="2036721"/>
            <a:ext cx="589358" cy="513795"/>
          </a:xfrm>
          <a:prstGeom prst="rect">
            <a:avLst/>
          </a:prstGeom>
        </p:spPr>
      </p:pic>
      <p:sp>
        <p:nvSpPr>
          <p:cNvPr id="4" name="TextBox 3">
            <a:extLst>
              <a:ext uri="{FF2B5EF4-FFF2-40B4-BE49-F238E27FC236}">
                <a16:creationId xmlns:a16="http://schemas.microsoft.com/office/drawing/2014/main" id="{BABF0BC9-C0F3-B942-BF23-A19CC1AC52B6}"/>
              </a:ext>
            </a:extLst>
          </p:cNvPr>
          <p:cNvSpPr txBox="1"/>
          <p:nvPr/>
        </p:nvSpPr>
        <p:spPr>
          <a:xfrm>
            <a:off x="6433233" y="2604701"/>
            <a:ext cx="1717774" cy="3077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US" sz="1400" b="1" i="0" u="none" strike="noStrike" cap="none" spc="0" normalizeH="0" baseline="0" dirty="0">
                <a:ln>
                  <a:noFill/>
                </a:ln>
                <a:solidFill>
                  <a:schemeClr val="tx1"/>
                </a:solidFill>
                <a:effectLst/>
                <a:uFillTx/>
                <a:latin typeface="+mn-lt"/>
                <a:ea typeface="+mn-ea"/>
                <a:cs typeface="+mn-cs"/>
                <a:sym typeface="Helvetica"/>
              </a:rPr>
              <a:t>ELECTROSTATICS</a:t>
            </a:r>
          </a:p>
        </p:txBody>
      </p:sp>
      <p:sp>
        <p:nvSpPr>
          <p:cNvPr id="15" name="TextBox 14">
            <a:extLst>
              <a:ext uri="{FF2B5EF4-FFF2-40B4-BE49-F238E27FC236}">
                <a16:creationId xmlns:a16="http://schemas.microsoft.com/office/drawing/2014/main" id="{B50A1EB4-89AC-2A4A-8569-7AB9E33A3792}"/>
              </a:ext>
            </a:extLst>
          </p:cNvPr>
          <p:cNvSpPr txBox="1"/>
          <p:nvPr/>
        </p:nvSpPr>
        <p:spPr>
          <a:xfrm>
            <a:off x="3390997" y="6456157"/>
            <a:ext cx="2362181" cy="33855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US" sz="1600" b="0" i="0" u="none" strike="noStrike" cap="none" spc="0" normalizeH="0" baseline="0" dirty="0">
                <a:ln>
                  <a:noFill/>
                </a:ln>
                <a:solidFill>
                  <a:srgbClr val="000000"/>
                </a:solidFill>
                <a:effectLst/>
                <a:uFillTx/>
                <a:latin typeface="+mn-lt"/>
                <a:ea typeface="+mn-ea"/>
                <a:cs typeface="+mn-cs"/>
                <a:sym typeface="Helvetica"/>
              </a:rPr>
              <a:t>Labor </a:t>
            </a:r>
            <a:r>
              <a:rPr kumimoji="0" lang="en-US" sz="1600" b="0" i="0" u="none" strike="noStrike" cap="none" spc="0" normalizeH="0" baseline="0">
                <a:ln>
                  <a:noFill/>
                </a:ln>
                <a:solidFill>
                  <a:srgbClr val="000000"/>
                </a:solidFill>
                <a:effectLst/>
                <a:uFillTx/>
                <a:latin typeface="+mn-lt"/>
                <a:ea typeface="+mn-ea"/>
                <a:cs typeface="+mn-cs"/>
                <a:sym typeface="Helvetica"/>
              </a:rPr>
              <a:t>+ Chemical = Cost</a:t>
            </a:r>
            <a:endParaRPr kumimoji="0" lang="en-US" sz="1600" b="0" i="0" u="none" strike="noStrike" cap="none" spc="0" normalizeH="0" baseline="0" dirty="0">
              <a:ln>
                <a:noFill/>
              </a:ln>
              <a:solidFill>
                <a:srgbClr val="000000"/>
              </a:solidFill>
              <a:effectLst/>
              <a:uFillTx/>
              <a:latin typeface="+mn-lt"/>
              <a:ea typeface="+mn-ea"/>
              <a:cs typeface="+mn-cs"/>
              <a:sym typeface="Helvetica"/>
            </a:endParaRPr>
          </a:p>
        </p:txBody>
      </p:sp>
      <p:sp>
        <p:nvSpPr>
          <p:cNvPr id="30" name="TextBox 29">
            <a:extLst>
              <a:ext uri="{FF2B5EF4-FFF2-40B4-BE49-F238E27FC236}">
                <a16:creationId xmlns:a16="http://schemas.microsoft.com/office/drawing/2014/main" id="{87F9BB92-E820-0745-B8FB-8DF4184577CB}"/>
              </a:ext>
            </a:extLst>
          </p:cNvPr>
          <p:cNvSpPr txBox="1"/>
          <p:nvPr/>
        </p:nvSpPr>
        <p:spPr>
          <a:xfrm rot="16200000">
            <a:off x="43702" y="3805480"/>
            <a:ext cx="1312215" cy="33855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US" sz="1600" b="0" i="0" u="none" strike="noStrike" cap="none" spc="0" normalizeH="0" baseline="0" dirty="0">
                <a:ln>
                  <a:noFill/>
                </a:ln>
                <a:solidFill>
                  <a:srgbClr val="000000"/>
                </a:solidFill>
                <a:effectLst/>
                <a:uFillTx/>
                <a:latin typeface="+mn-lt"/>
                <a:ea typeface="+mn-ea"/>
                <a:cs typeface="+mn-cs"/>
                <a:sym typeface="Helvetica"/>
              </a:rPr>
              <a:t>Effectiveness</a:t>
            </a:r>
          </a:p>
        </p:txBody>
      </p:sp>
      <p:pic>
        <p:nvPicPr>
          <p:cNvPr id="9" name="Picture 8">
            <a:extLst>
              <a:ext uri="{FF2B5EF4-FFF2-40B4-BE49-F238E27FC236}">
                <a16:creationId xmlns:a16="http://schemas.microsoft.com/office/drawing/2014/main" id="{A07C05B3-7E6F-B34E-BD95-8705D6997CB0}"/>
              </a:ext>
            </a:extLst>
          </p:cNvPr>
          <p:cNvPicPr>
            <a:picLocks noChangeAspect="1"/>
          </p:cNvPicPr>
          <p:nvPr/>
        </p:nvPicPr>
        <p:blipFill rotWithShape="1">
          <a:blip r:embed="rId5"/>
          <a:srcRect t="16722" b="12045"/>
          <a:stretch/>
        </p:blipFill>
        <p:spPr>
          <a:xfrm>
            <a:off x="1893549" y="5548412"/>
            <a:ext cx="646308" cy="460379"/>
          </a:xfrm>
          <a:prstGeom prst="rect">
            <a:avLst/>
          </a:prstGeom>
        </p:spPr>
      </p:pic>
      <p:pic>
        <p:nvPicPr>
          <p:cNvPr id="11" name="Picture 10">
            <a:extLst>
              <a:ext uri="{FF2B5EF4-FFF2-40B4-BE49-F238E27FC236}">
                <a16:creationId xmlns:a16="http://schemas.microsoft.com/office/drawing/2014/main" id="{503CD1DA-F5AD-3245-AC23-D9C97271FD17}"/>
              </a:ext>
            </a:extLst>
          </p:cNvPr>
          <p:cNvPicPr>
            <a:picLocks noChangeAspect="1"/>
          </p:cNvPicPr>
          <p:nvPr/>
        </p:nvPicPr>
        <p:blipFill rotWithShape="1">
          <a:blip r:embed="rId6"/>
          <a:srcRect l="6303" t="7573" r="6455"/>
          <a:stretch/>
        </p:blipFill>
        <p:spPr>
          <a:xfrm>
            <a:off x="1356030" y="5380894"/>
            <a:ext cx="603711" cy="639596"/>
          </a:xfrm>
          <a:prstGeom prst="rect">
            <a:avLst/>
          </a:prstGeom>
        </p:spPr>
      </p:pic>
      <p:pic>
        <p:nvPicPr>
          <p:cNvPr id="12" name="Picture 11">
            <a:extLst>
              <a:ext uri="{FF2B5EF4-FFF2-40B4-BE49-F238E27FC236}">
                <a16:creationId xmlns:a16="http://schemas.microsoft.com/office/drawing/2014/main" id="{16B2E10E-F472-C841-B6B1-1B4957EB28BB}"/>
              </a:ext>
            </a:extLst>
          </p:cNvPr>
          <p:cNvPicPr>
            <a:picLocks noChangeAspect="1"/>
          </p:cNvPicPr>
          <p:nvPr/>
        </p:nvPicPr>
        <p:blipFill>
          <a:blip r:embed="rId7"/>
          <a:stretch>
            <a:fillRect/>
          </a:stretch>
        </p:blipFill>
        <p:spPr>
          <a:xfrm>
            <a:off x="3106082" y="4000426"/>
            <a:ext cx="568040" cy="813679"/>
          </a:xfrm>
          <a:prstGeom prst="rect">
            <a:avLst/>
          </a:prstGeom>
        </p:spPr>
      </p:pic>
      <p:pic>
        <p:nvPicPr>
          <p:cNvPr id="16" name="Picture 15">
            <a:extLst>
              <a:ext uri="{FF2B5EF4-FFF2-40B4-BE49-F238E27FC236}">
                <a16:creationId xmlns:a16="http://schemas.microsoft.com/office/drawing/2014/main" id="{89D3C4C6-7274-F644-8305-1A1890BF50D1}"/>
              </a:ext>
            </a:extLst>
          </p:cNvPr>
          <p:cNvPicPr>
            <a:picLocks noChangeAspect="1"/>
          </p:cNvPicPr>
          <p:nvPr/>
        </p:nvPicPr>
        <p:blipFill rotWithShape="1">
          <a:blip r:embed="rId8"/>
          <a:srcRect l="24711" t="10410" r="31807" b="3998"/>
          <a:stretch/>
        </p:blipFill>
        <p:spPr>
          <a:xfrm>
            <a:off x="3631789" y="4160639"/>
            <a:ext cx="330115" cy="649804"/>
          </a:xfrm>
          <a:prstGeom prst="rect">
            <a:avLst/>
          </a:prstGeom>
        </p:spPr>
      </p:pic>
      <p:pic>
        <p:nvPicPr>
          <p:cNvPr id="19" name="Picture 18">
            <a:extLst>
              <a:ext uri="{FF2B5EF4-FFF2-40B4-BE49-F238E27FC236}">
                <a16:creationId xmlns:a16="http://schemas.microsoft.com/office/drawing/2014/main" id="{1717B978-56A5-344B-AB72-1D16F1E1751A}"/>
              </a:ext>
            </a:extLst>
          </p:cNvPr>
          <p:cNvPicPr>
            <a:picLocks noChangeAspect="1"/>
          </p:cNvPicPr>
          <p:nvPr/>
        </p:nvPicPr>
        <p:blipFill rotWithShape="1">
          <a:blip r:embed="rId9"/>
          <a:srcRect l="20560" t="4699" r="22579" b="3997"/>
          <a:stretch/>
        </p:blipFill>
        <p:spPr>
          <a:xfrm>
            <a:off x="5523040" y="3101701"/>
            <a:ext cx="460275" cy="739080"/>
          </a:xfrm>
          <a:prstGeom prst="rect">
            <a:avLst/>
          </a:prstGeom>
        </p:spPr>
      </p:pic>
      <p:pic>
        <p:nvPicPr>
          <p:cNvPr id="31" name="Victory-Hanhdeld-Sprayer-square.png" descr="Victory-Hanhdeld-Sprayer-square.png">
            <a:extLst>
              <a:ext uri="{FF2B5EF4-FFF2-40B4-BE49-F238E27FC236}">
                <a16:creationId xmlns:a16="http://schemas.microsoft.com/office/drawing/2014/main" id="{36E2FAEE-0BFE-4E45-B0E5-4E376BDB97E9}"/>
              </a:ext>
            </a:extLst>
          </p:cNvPr>
          <p:cNvPicPr>
            <a:picLocks noChangeAspect="1"/>
          </p:cNvPicPr>
          <p:nvPr/>
        </p:nvPicPr>
        <p:blipFill rotWithShape="1">
          <a:blip r:embed="rId10">
            <a:extLst/>
          </a:blip>
          <a:srcRect t="20559" b="18857"/>
          <a:stretch/>
        </p:blipFill>
        <p:spPr>
          <a:xfrm>
            <a:off x="6273034" y="2114735"/>
            <a:ext cx="717081" cy="434437"/>
          </a:xfrm>
          <a:prstGeom prst="rect">
            <a:avLst/>
          </a:prstGeom>
          <a:ln w="12700">
            <a:miter lim="400000"/>
          </a:ln>
        </p:spPr>
      </p:pic>
      <p:pic>
        <p:nvPicPr>
          <p:cNvPr id="32" name="Picture 31">
            <a:extLst>
              <a:ext uri="{FF2B5EF4-FFF2-40B4-BE49-F238E27FC236}">
                <a16:creationId xmlns:a16="http://schemas.microsoft.com/office/drawing/2014/main" id="{D013A481-CBDF-F64E-BE67-5DC2F016D7DC}"/>
              </a:ext>
            </a:extLst>
          </p:cNvPr>
          <p:cNvPicPr>
            <a:picLocks noChangeAspect="1"/>
          </p:cNvPicPr>
          <p:nvPr/>
        </p:nvPicPr>
        <p:blipFill>
          <a:blip r:embed="rId11"/>
          <a:stretch>
            <a:fillRect/>
          </a:stretch>
        </p:blipFill>
        <p:spPr>
          <a:xfrm>
            <a:off x="7702859" y="1795157"/>
            <a:ext cx="536332" cy="774384"/>
          </a:xfrm>
          <a:prstGeom prst="rect">
            <a:avLst/>
          </a:prstGeom>
        </p:spPr>
      </p:pic>
      <p:sp>
        <p:nvSpPr>
          <p:cNvPr id="22" name="TextBox 21">
            <a:extLst>
              <a:ext uri="{FF2B5EF4-FFF2-40B4-BE49-F238E27FC236}">
                <a16:creationId xmlns:a16="http://schemas.microsoft.com/office/drawing/2014/main" id="{C5426F0B-053E-174C-A0FB-CFDF19C69E20}"/>
              </a:ext>
            </a:extLst>
          </p:cNvPr>
          <p:cNvSpPr txBox="1"/>
          <p:nvPr/>
        </p:nvSpPr>
        <p:spPr>
          <a:xfrm rot="16200000">
            <a:off x="301908" y="5647005"/>
            <a:ext cx="1263829" cy="2769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lang="en-US" sz="1200" dirty="0">
                <a:solidFill>
                  <a:schemeClr val="tx1"/>
                </a:solidFill>
              </a:rPr>
              <a:t>Least Effective</a:t>
            </a:r>
            <a:endParaRPr kumimoji="0" lang="en-US" sz="1200" b="0" i="0" u="none" strike="noStrike" cap="none" spc="0" normalizeH="0" baseline="0" dirty="0">
              <a:ln>
                <a:noFill/>
              </a:ln>
              <a:solidFill>
                <a:schemeClr val="tx1"/>
              </a:solidFill>
              <a:effectLst/>
              <a:uFillTx/>
              <a:sym typeface="Helvetica"/>
            </a:endParaRPr>
          </a:p>
        </p:txBody>
      </p:sp>
      <p:sp>
        <p:nvSpPr>
          <p:cNvPr id="23" name="TextBox 22">
            <a:extLst>
              <a:ext uri="{FF2B5EF4-FFF2-40B4-BE49-F238E27FC236}">
                <a16:creationId xmlns:a16="http://schemas.microsoft.com/office/drawing/2014/main" id="{9761AF8A-A13A-C142-96DB-4FA5EA4FAAB6}"/>
              </a:ext>
            </a:extLst>
          </p:cNvPr>
          <p:cNvSpPr txBox="1"/>
          <p:nvPr/>
        </p:nvSpPr>
        <p:spPr>
          <a:xfrm>
            <a:off x="1114758" y="6415935"/>
            <a:ext cx="1459691" cy="2769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dirty="0">
                <a:ln>
                  <a:noFill/>
                </a:ln>
                <a:solidFill>
                  <a:srgbClr val="000000"/>
                </a:solidFill>
                <a:effectLst/>
                <a:uFillTx/>
                <a:latin typeface="+mn-lt"/>
                <a:ea typeface="+mn-ea"/>
                <a:cs typeface="+mn-cs"/>
                <a:sym typeface="Helvetica"/>
              </a:rPr>
              <a:t>Least Cost Effective</a:t>
            </a:r>
          </a:p>
        </p:txBody>
      </p:sp>
      <p:sp>
        <p:nvSpPr>
          <p:cNvPr id="44" name="TextBox 43">
            <a:extLst>
              <a:ext uri="{FF2B5EF4-FFF2-40B4-BE49-F238E27FC236}">
                <a16:creationId xmlns:a16="http://schemas.microsoft.com/office/drawing/2014/main" id="{F3BFE78A-69B3-9A40-AD5E-9F79C7AD729D}"/>
              </a:ext>
            </a:extLst>
          </p:cNvPr>
          <p:cNvSpPr txBox="1"/>
          <p:nvPr/>
        </p:nvSpPr>
        <p:spPr>
          <a:xfrm>
            <a:off x="6993853" y="6412257"/>
            <a:ext cx="1418013" cy="2769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dirty="0">
                <a:ln>
                  <a:noFill/>
                </a:ln>
                <a:solidFill>
                  <a:srgbClr val="000000"/>
                </a:solidFill>
                <a:effectLst/>
                <a:uFillTx/>
                <a:latin typeface="+mn-lt"/>
                <a:ea typeface="+mn-ea"/>
                <a:cs typeface="+mn-cs"/>
                <a:sym typeface="Helvetica"/>
              </a:rPr>
              <a:t>Most Cost Effective</a:t>
            </a:r>
          </a:p>
        </p:txBody>
      </p:sp>
      <p:sp>
        <p:nvSpPr>
          <p:cNvPr id="45" name="TextBox 44">
            <a:extLst>
              <a:ext uri="{FF2B5EF4-FFF2-40B4-BE49-F238E27FC236}">
                <a16:creationId xmlns:a16="http://schemas.microsoft.com/office/drawing/2014/main" id="{DC45D5ED-D6F2-E04A-BF8F-17B7DF9479C9}"/>
              </a:ext>
            </a:extLst>
          </p:cNvPr>
          <p:cNvSpPr txBox="1"/>
          <p:nvPr/>
        </p:nvSpPr>
        <p:spPr>
          <a:xfrm rot="16200000">
            <a:off x="337851" y="1913233"/>
            <a:ext cx="1263829" cy="2769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lang="en-US" sz="1200" dirty="0">
                <a:solidFill>
                  <a:schemeClr val="tx1"/>
                </a:solidFill>
              </a:rPr>
              <a:t>Most Effective</a:t>
            </a:r>
            <a:endParaRPr kumimoji="0" lang="en-US" sz="1200" b="0" i="0" u="none" strike="noStrike" cap="none" spc="0" normalizeH="0" baseline="0" dirty="0">
              <a:ln>
                <a:noFill/>
              </a:ln>
              <a:solidFill>
                <a:schemeClr val="tx1"/>
              </a:solidFill>
              <a:effectLst/>
              <a:uFillTx/>
              <a:sym typeface="Helvetica"/>
            </a:endParaRPr>
          </a:p>
        </p:txBody>
      </p:sp>
      <p:cxnSp>
        <p:nvCxnSpPr>
          <p:cNvPr id="26" name="Straight Connector 25">
            <a:extLst>
              <a:ext uri="{FF2B5EF4-FFF2-40B4-BE49-F238E27FC236}">
                <a16:creationId xmlns:a16="http://schemas.microsoft.com/office/drawing/2014/main" id="{ABAF169C-43CB-5646-BB97-DBD671A988AD}"/>
              </a:ext>
            </a:extLst>
          </p:cNvPr>
          <p:cNvCxnSpPr>
            <a:cxnSpLocks/>
          </p:cNvCxnSpPr>
          <p:nvPr/>
        </p:nvCxnSpPr>
        <p:spPr>
          <a:xfrm flipH="1">
            <a:off x="1108724" y="1532094"/>
            <a:ext cx="5982" cy="4885323"/>
          </a:xfrm>
          <a:prstGeom prst="line">
            <a:avLst/>
          </a:prstGeom>
          <a:noFill/>
          <a:ln w="63500" cap="flat">
            <a:gradFill>
              <a:gsLst>
                <a:gs pos="0">
                  <a:srgbClr val="4E8F00"/>
                </a:gs>
                <a:gs pos="33000">
                  <a:srgbClr val="FFFF00"/>
                </a:gs>
                <a:gs pos="69000">
                  <a:srgbClr val="FFC000"/>
                </a:gs>
                <a:gs pos="100000">
                  <a:srgbClr val="FF0000"/>
                </a:gs>
              </a:gsLst>
              <a:lin ang="5400000" scaled="1"/>
            </a:gradFill>
            <a:prstDash val="solid"/>
            <a:round/>
          </a:ln>
          <a:effectLst/>
          <a:sp3d/>
        </p:spPr>
        <p:style>
          <a:lnRef idx="0">
            <a:scrgbClr r="0" g="0" b="0"/>
          </a:lnRef>
          <a:fillRef idx="0">
            <a:scrgbClr r="0" g="0" b="0"/>
          </a:fillRef>
          <a:effectRef idx="0">
            <a:scrgbClr r="0" g="0" b="0"/>
          </a:effectRef>
          <a:fontRef idx="none"/>
        </p:style>
      </p:cxnSp>
      <p:cxnSp>
        <p:nvCxnSpPr>
          <p:cNvPr id="29" name="Straight Connector 28">
            <a:extLst>
              <a:ext uri="{FF2B5EF4-FFF2-40B4-BE49-F238E27FC236}">
                <a16:creationId xmlns:a16="http://schemas.microsoft.com/office/drawing/2014/main" id="{EEA264FD-1E9E-5F4C-A60F-0EC703A29ED6}"/>
              </a:ext>
            </a:extLst>
          </p:cNvPr>
          <p:cNvCxnSpPr>
            <a:cxnSpLocks/>
          </p:cNvCxnSpPr>
          <p:nvPr/>
        </p:nvCxnSpPr>
        <p:spPr>
          <a:xfrm flipH="1">
            <a:off x="1076735" y="6401747"/>
            <a:ext cx="7335131" cy="0"/>
          </a:xfrm>
          <a:prstGeom prst="line">
            <a:avLst/>
          </a:prstGeom>
          <a:noFill/>
          <a:ln w="63500" cap="flat">
            <a:gradFill>
              <a:gsLst>
                <a:gs pos="0">
                  <a:srgbClr val="4E8F00"/>
                </a:gs>
                <a:gs pos="33000">
                  <a:srgbClr val="FFFF00"/>
                </a:gs>
                <a:gs pos="69000">
                  <a:srgbClr val="FFC000"/>
                </a:gs>
                <a:gs pos="100000">
                  <a:srgbClr val="FF0000"/>
                </a:gs>
              </a:gsLst>
              <a:lin ang="0" scaled="0"/>
            </a:gradFill>
            <a:prstDash val="solid"/>
            <a:round/>
          </a:ln>
          <a:effectLst/>
          <a:sp3d/>
        </p:spPr>
        <p:style>
          <a:lnRef idx="0">
            <a:scrgbClr r="0" g="0" b="0"/>
          </a:lnRef>
          <a:fillRef idx="0">
            <a:scrgbClr r="0" g="0" b="0"/>
          </a:fillRef>
          <a:effectRef idx="0">
            <a:scrgbClr r="0" g="0" b="0"/>
          </a:effectRef>
          <a:fontRef idx="none"/>
        </p:style>
      </p:cxn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TextBox 60">
            <a:extLst>
              <a:ext uri="{FF2B5EF4-FFF2-40B4-BE49-F238E27FC236}">
                <a16:creationId xmlns:a16="http://schemas.microsoft.com/office/drawing/2014/main" id="{5F7BF257-40B7-934D-97D8-2130112A9481}"/>
              </a:ext>
            </a:extLst>
          </p:cNvPr>
          <p:cNvSpPr txBox="1"/>
          <p:nvPr/>
        </p:nvSpPr>
        <p:spPr>
          <a:xfrm>
            <a:off x="563517" y="3809572"/>
            <a:ext cx="226981" cy="369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000000"/>
                </a:solidFill>
                <a:effectLst/>
                <a:uFillTx/>
                <a:latin typeface="+mn-lt"/>
                <a:ea typeface="+mn-ea"/>
                <a:cs typeface="+mn-cs"/>
                <a:sym typeface="Helvetica"/>
              </a:rPr>
              <a:t>+</a:t>
            </a:r>
          </a:p>
        </p:txBody>
      </p:sp>
      <p:sp>
        <p:nvSpPr>
          <p:cNvPr id="62" name="TextBox 61">
            <a:extLst>
              <a:ext uri="{FF2B5EF4-FFF2-40B4-BE49-F238E27FC236}">
                <a16:creationId xmlns:a16="http://schemas.microsoft.com/office/drawing/2014/main" id="{ACD4916D-6DBD-8640-9F86-5E7F1779141E}"/>
              </a:ext>
            </a:extLst>
          </p:cNvPr>
          <p:cNvSpPr txBox="1"/>
          <p:nvPr/>
        </p:nvSpPr>
        <p:spPr>
          <a:xfrm>
            <a:off x="820759" y="3809572"/>
            <a:ext cx="226981" cy="369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000000"/>
                </a:solidFill>
                <a:effectLst/>
                <a:uFillTx/>
                <a:latin typeface="+mn-lt"/>
                <a:ea typeface="+mn-ea"/>
                <a:cs typeface="+mn-cs"/>
                <a:sym typeface="Helvetica"/>
              </a:rPr>
              <a:t>+</a:t>
            </a:r>
          </a:p>
        </p:txBody>
      </p:sp>
      <p:sp>
        <p:nvSpPr>
          <p:cNvPr id="63" name="TextBox 62">
            <a:extLst>
              <a:ext uri="{FF2B5EF4-FFF2-40B4-BE49-F238E27FC236}">
                <a16:creationId xmlns:a16="http://schemas.microsoft.com/office/drawing/2014/main" id="{7EFAC420-985E-5644-92CD-DABFD094A70A}"/>
              </a:ext>
            </a:extLst>
          </p:cNvPr>
          <p:cNvSpPr txBox="1"/>
          <p:nvPr/>
        </p:nvSpPr>
        <p:spPr>
          <a:xfrm>
            <a:off x="1068419" y="3809572"/>
            <a:ext cx="226981" cy="369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000000"/>
                </a:solidFill>
                <a:effectLst/>
                <a:uFillTx/>
                <a:latin typeface="+mn-lt"/>
                <a:ea typeface="+mn-ea"/>
                <a:cs typeface="+mn-cs"/>
                <a:sym typeface="Helvetica"/>
              </a:rPr>
              <a:t>+</a:t>
            </a:r>
          </a:p>
        </p:txBody>
      </p:sp>
      <p:sp>
        <p:nvSpPr>
          <p:cNvPr id="64" name="TextBox 63">
            <a:extLst>
              <a:ext uri="{FF2B5EF4-FFF2-40B4-BE49-F238E27FC236}">
                <a16:creationId xmlns:a16="http://schemas.microsoft.com/office/drawing/2014/main" id="{0EBDEEA7-9E1A-154B-9FE0-FDFF7F502A62}"/>
              </a:ext>
            </a:extLst>
          </p:cNvPr>
          <p:cNvSpPr txBox="1"/>
          <p:nvPr/>
        </p:nvSpPr>
        <p:spPr>
          <a:xfrm>
            <a:off x="1326457" y="3809095"/>
            <a:ext cx="226981" cy="369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000000"/>
                </a:solidFill>
                <a:effectLst/>
                <a:uFillTx/>
                <a:latin typeface="+mn-lt"/>
                <a:ea typeface="+mn-ea"/>
                <a:cs typeface="+mn-cs"/>
                <a:sym typeface="Helvetica"/>
              </a:rPr>
              <a:t>+</a:t>
            </a:r>
          </a:p>
        </p:txBody>
      </p:sp>
      <p:grpSp>
        <p:nvGrpSpPr>
          <p:cNvPr id="102" name="Group 101">
            <a:extLst>
              <a:ext uri="{FF2B5EF4-FFF2-40B4-BE49-F238E27FC236}">
                <a16:creationId xmlns:a16="http://schemas.microsoft.com/office/drawing/2014/main" id="{339D2209-A971-B64D-8931-E4D6AC549B00}"/>
              </a:ext>
            </a:extLst>
          </p:cNvPr>
          <p:cNvGrpSpPr/>
          <p:nvPr/>
        </p:nvGrpSpPr>
        <p:grpSpPr>
          <a:xfrm>
            <a:off x="572281" y="3888993"/>
            <a:ext cx="990403" cy="763547"/>
            <a:chOff x="572281" y="3888993"/>
            <a:chExt cx="990403" cy="763547"/>
          </a:xfrm>
        </p:grpSpPr>
        <p:sp>
          <p:nvSpPr>
            <p:cNvPr id="73" name="Oval 72">
              <a:extLst>
                <a:ext uri="{FF2B5EF4-FFF2-40B4-BE49-F238E27FC236}">
                  <a16:creationId xmlns:a16="http://schemas.microsoft.com/office/drawing/2014/main" id="{3A83B842-03C8-8A40-834F-019655B4BD3F}"/>
                </a:ext>
              </a:extLst>
            </p:cNvPr>
            <p:cNvSpPr/>
            <p:nvPr/>
          </p:nvSpPr>
          <p:spPr>
            <a:xfrm>
              <a:off x="572307" y="3888993"/>
              <a:ext cx="207818" cy="207818"/>
            </a:xfrm>
            <a:prstGeom prst="ellipse">
              <a:avLst/>
            </a:prstGeom>
            <a:solidFill>
              <a:srgbClr val="FFFFFF"/>
            </a:solidFill>
            <a:ln w="25400" cap="flat">
              <a:solidFill>
                <a:srgbClr val="4E8F00"/>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mn-lt"/>
                <a:ea typeface="+mn-ea"/>
                <a:cs typeface="+mn-cs"/>
                <a:sym typeface="Helvetica"/>
              </a:endParaRPr>
            </a:p>
          </p:txBody>
        </p:sp>
        <p:sp>
          <p:nvSpPr>
            <p:cNvPr id="74" name="Oval 73">
              <a:extLst>
                <a:ext uri="{FF2B5EF4-FFF2-40B4-BE49-F238E27FC236}">
                  <a16:creationId xmlns:a16="http://schemas.microsoft.com/office/drawing/2014/main" id="{718327A5-657D-E54A-BD36-5A5B2EB9DE31}"/>
                </a:ext>
              </a:extLst>
            </p:cNvPr>
            <p:cNvSpPr/>
            <p:nvPr/>
          </p:nvSpPr>
          <p:spPr>
            <a:xfrm>
              <a:off x="825153" y="3888993"/>
              <a:ext cx="207818" cy="207818"/>
            </a:xfrm>
            <a:prstGeom prst="ellipse">
              <a:avLst/>
            </a:prstGeom>
            <a:solidFill>
              <a:srgbClr val="FFFFFF"/>
            </a:solidFill>
            <a:ln w="25400" cap="flat">
              <a:solidFill>
                <a:srgbClr val="4E8F00"/>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Helvetica"/>
              </a:endParaRPr>
            </a:p>
          </p:txBody>
        </p:sp>
        <p:sp>
          <p:nvSpPr>
            <p:cNvPr id="75" name="Oval 74">
              <a:extLst>
                <a:ext uri="{FF2B5EF4-FFF2-40B4-BE49-F238E27FC236}">
                  <a16:creationId xmlns:a16="http://schemas.microsoft.com/office/drawing/2014/main" id="{40921137-FA48-054B-BF46-1DFCBB66A95D}"/>
                </a:ext>
              </a:extLst>
            </p:cNvPr>
            <p:cNvSpPr/>
            <p:nvPr/>
          </p:nvSpPr>
          <p:spPr>
            <a:xfrm>
              <a:off x="1077999" y="3888993"/>
              <a:ext cx="207818" cy="207818"/>
            </a:xfrm>
            <a:prstGeom prst="ellipse">
              <a:avLst/>
            </a:prstGeom>
            <a:solidFill>
              <a:srgbClr val="FFFFFF"/>
            </a:solidFill>
            <a:ln w="25400" cap="flat">
              <a:solidFill>
                <a:srgbClr val="4E8F00"/>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Helvetica"/>
              </a:endParaRPr>
            </a:p>
          </p:txBody>
        </p:sp>
        <p:sp>
          <p:nvSpPr>
            <p:cNvPr id="76" name="Oval 75">
              <a:extLst>
                <a:ext uri="{FF2B5EF4-FFF2-40B4-BE49-F238E27FC236}">
                  <a16:creationId xmlns:a16="http://schemas.microsoft.com/office/drawing/2014/main" id="{4E39AF0A-7352-AA41-B7FD-15C7EBCEB280}"/>
                </a:ext>
              </a:extLst>
            </p:cNvPr>
            <p:cNvSpPr/>
            <p:nvPr/>
          </p:nvSpPr>
          <p:spPr>
            <a:xfrm>
              <a:off x="1330844" y="3888993"/>
              <a:ext cx="207818" cy="207818"/>
            </a:xfrm>
            <a:prstGeom prst="ellipse">
              <a:avLst/>
            </a:prstGeom>
            <a:solidFill>
              <a:srgbClr val="FFFFFF"/>
            </a:solidFill>
            <a:ln w="25400" cap="flat">
              <a:solidFill>
                <a:srgbClr val="4E8F00"/>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Helvetica"/>
              </a:endParaRPr>
            </a:p>
          </p:txBody>
        </p:sp>
        <p:sp>
          <p:nvSpPr>
            <p:cNvPr id="77" name="Oval 76">
              <a:extLst>
                <a:ext uri="{FF2B5EF4-FFF2-40B4-BE49-F238E27FC236}">
                  <a16:creationId xmlns:a16="http://schemas.microsoft.com/office/drawing/2014/main" id="{28287453-E301-BF45-A8CA-D5138846A27B}"/>
                </a:ext>
              </a:extLst>
            </p:cNvPr>
            <p:cNvSpPr/>
            <p:nvPr/>
          </p:nvSpPr>
          <p:spPr>
            <a:xfrm>
              <a:off x="572307" y="4124731"/>
              <a:ext cx="207818" cy="207818"/>
            </a:xfrm>
            <a:prstGeom prst="ellipse">
              <a:avLst/>
            </a:prstGeom>
            <a:solidFill>
              <a:srgbClr val="FFFFFF"/>
            </a:solidFill>
            <a:ln w="25400" cap="flat">
              <a:solidFill>
                <a:srgbClr val="4E8F00"/>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Helvetica"/>
              </a:endParaRPr>
            </a:p>
          </p:txBody>
        </p:sp>
        <p:sp>
          <p:nvSpPr>
            <p:cNvPr id="78" name="Oval 77">
              <a:extLst>
                <a:ext uri="{FF2B5EF4-FFF2-40B4-BE49-F238E27FC236}">
                  <a16:creationId xmlns:a16="http://schemas.microsoft.com/office/drawing/2014/main" id="{F2061D59-9E36-4D4A-85C7-2F4F10E613AC}"/>
                </a:ext>
              </a:extLst>
            </p:cNvPr>
            <p:cNvSpPr/>
            <p:nvPr/>
          </p:nvSpPr>
          <p:spPr>
            <a:xfrm>
              <a:off x="825153" y="4124731"/>
              <a:ext cx="207818" cy="207818"/>
            </a:xfrm>
            <a:prstGeom prst="ellipse">
              <a:avLst/>
            </a:prstGeom>
            <a:solidFill>
              <a:srgbClr val="FFFFFF"/>
            </a:solidFill>
            <a:ln w="25400" cap="flat">
              <a:solidFill>
                <a:srgbClr val="4E8F00"/>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Helvetica"/>
              </a:endParaRPr>
            </a:p>
          </p:txBody>
        </p:sp>
        <p:sp>
          <p:nvSpPr>
            <p:cNvPr id="79" name="Oval 78">
              <a:extLst>
                <a:ext uri="{FF2B5EF4-FFF2-40B4-BE49-F238E27FC236}">
                  <a16:creationId xmlns:a16="http://schemas.microsoft.com/office/drawing/2014/main" id="{C66AE8EB-601A-2B43-8C53-A7A2679B0603}"/>
                </a:ext>
              </a:extLst>
            </p:cNvPr>
            <p:cNvSpPr/>
            <p:nvPr/>
          </p:nvSpPr>
          <p:spPr>
            <a:xfrm>
              <a:off x="1077999" y="4124731"/>
              <a:ext cx="207818" cy="207818"/>
            </a:xfrm>
            <a:prstGeom prst="ellipse">
              <a:avLst/>
            </a:prstGeom>
            <a:solidFill>
              <a:srgbClr val="FFFFFF"/>
            </a:solidFill>
            <a:ln w="25400" cap="flat">
              <a:solidFill>
                <a:srgbClr val="4E8F00"/>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Helvetica"/>
              </a:endParaRPr>
            </a:p>
          </p:txBody>
        </p:sp>
        <p:sp>
          <p:nvSpPr>
            <p:cNvPr id="80" name="Oval 79">
              <a:extLst>
                <a:ext uri="{FF2B5EF4-FFF2-40B4-BE49-F238E27FC236}">
                  <a16:creationId xmlns:a16="http://schemas.microsoft.com/office/drawing/2014/main" id="{26ED8A64-4BA8-DD4E-8294-DDC3035042A5}"/>
                </a:ext>
              </a:extLst>
            </p:cNvPr>
            <p:cNvSpPr/>
            <p:nvPr/>
          </p:nvSpPr>
          <p:spPr>
            <a:xfrm>
              <a:off x="1330844" y="4124731"/>
              <a:ext cx="207818" cy="207818"/>
            </a:xfrm>
            <a:prstGeom prst="ellipse">
              <a:avLst/>
            </a:prstGeom>
            <a:solidFill>
              <a:srgbClr val="FFFFFF"/>
            </a:solidFill>
            <a:ln w="25400" cap="flat">
              <a:solidFill>
                <a:srgbClr val="4E8F00"/>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Helvetica"/>
              </a:endParaRPr>
            </a:p>
          </p:txBody>
        </p:sp>
        <p:sp>
          <p:nvSpPr>
            <p:cNvPr id="81" name="Oval 80">
              <a:extLst>
                <a:ext uri="{FF2B5EF4-FFF2-40B4-BE49-F238E27FC236}">
                  <a16:creationId xmlns:a16="http://schemas.microsoft.com/office/drawing/2014/main" id="{7C45C12B-E06C-0445-93A1-D4710236B33C}"/>
                </a:ext>
              </a:extLst>
            </p:cNvPr>
            <p:cNvSpPr/>
            <p:nvPr/>
          </p:nvSpPr>
          <p:spPr>
            <a:xfrm>
              <a:off x="581883" y="4360469"/>
              <a:ext cx="207818" cy="207818"/>
            </a:xfrm>
            <a:prstGeom prst="ellipse">
              <a:avLst/>
            </a:prstGeom>
            <a:solidFill>
              <a:srgbClr val="FFFFFF"/>
            </a:solidFill>
            <a:ln w="25400" cap="flat">
              <a:solidFill>
                <a:srgbClr val="4E8F00"/>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Helvetica"/>
              </a:endParaRPr>
            </a:p>
          </p:txBody>
        </p:sp>
        <p:sp>
          <p:nvSpPr>
            <p:cNvPr id="82" name="Oval 81">
              <a:extLst>
                <a:ext uri="{FF2B5EF4-FFF2-40B4-BE49-F238E27FC236}">
                  <a16:creationId xmlns:a16="http://schemas.microsoft.com/office/drawing/2014/main" id="{B5C22A0D-856D-434A-A124-DCCA449829A7}"/>
                </a:ext>
              </a:extLst>
            </p:cNvPr>
            <p:cNvSpPr/>
            <p:nvPr/>
          </p:nvSpPr>
          <p:spPr>
            <a:xfrm>
              <a:off x="834729" y="4360469"/>
              <a:ext cx="207818" cy="207818"/>
            </a:xfrm>
            <a:prstGeom prst="ellipse">
              <a:avLst/>
            </a:prstGeom>
            <a:solidFill>
              <a:srgbClr val="FFFFFF"/>
            </a:solidFill>
            <a:ln w="25400" cap="flat">
              <a:solidFill>
                <a:srgbClr val="4E8F00"/>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Helvetica"/>
              </a:endParaRPr>
            </a:p>
          </p:txBody>
        </p:sp>
        <p:sp>
          <p:nvSpPr>
            <p:cNvPr id="83" name="Oval 82">
              <a:extLst>
                <a:ext uri="{FF2B5EF4-FFF2-40B4-BE49-F238E27FC236}">
                  <a16:creationId xmlns:a16="http://schemas.microsoft.com/office/drawing/2014/main" id="{D8FF80DF-3C63-6B42-AEBB-AD33BBE2250F}"/>
                </a:ext>
              </a:extLst>
            </p:cNvPr>
            <p:cNvSpPr/>
            <p:nvPr/>
          </p:nvSpPr>
          <p:spPr>
            <a:xfrm>
              <a:off x="1087575" y="4360469"/>
              <a:ext cx="207818" cy="207818"/>
            </a:xfrm>
            <a:prstGeom prst="ellipse">
              <a:avLst/>
            </a:prstGeom>
            <a:solidFill>
              <a:srgbClr val="FFFFFF"/>
            </a:solidFill>
            <a:ln w="25400" cap="flat">
              <a:solidFill>
                <a:srgbClr val="4E8F00"/>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Helvetica"/>
              </a:endParaRPr>
            </a:p>
          </p:txBody>
        </p:sp>
        <p:sp>
          <p:nvSpPr>
            <p:cNvPr id="84" name="Oval 83">
              <a:extLst>
                <a:ext uri="{FF2B5EF4-FFF2-40B4-BE49-F238E27FC236}">
                  <a16:creationId xmlns:a16="http://schemas.microsoft.com/office/drawing/2014/main" id="{7BB4D3FA-CA94-F94F-98B3-273F42E0DBC0}"/>
                </a:ext>
              </a:extLst>
            </p:cNvPr>
            <p:cNvSpPr/>
            <p:nvPr/>
          </p:nvSpPr>
          <p:spPr>
            <a:xfrm>
              <a:off x="1340420" y="4360469"/>
              <a:ext cx="207818" cy="207818"/>
            </a:xfrm>
            <a:prstGeom prst="ellipse">
              <a:avLst/>
            </a:prstGeom>
            <a:solidFill>
              <a:srgbClr val="FFFFFF"/>
            </a:solidFill>
            <a:ln w="25400" cap="flat">
              <a:solidFill>
                <a:srgbClr val="4E8F00"/>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Helvetica"/>
              </a:endParaRPr>
            </a:p>
          </p:txBody>
        </p:sp>
        <p:sp>
          <p:nvSpPr>
            <p:cNvPr id="65" name="TextBox 64">
              <a:extLst>
                <a:ext uri="{FF2B5EF4-FFF2-40B4-BE49-F238E27FC236}">
                  <a16:creationId xmlns:a16="http://schemas.microsoft.com/office/drawing/2014/main" id="{27BBB8F6-CE63-6441-9A51-BADBCA13A69B}"/>
                </a:ext>
              </a:extLst>
            </p:cNvPr>
            <p:cNvSpPr txBox="1"/>
            <p:nvPr/>
          </p:nvSpPr>
          <p:spPr>
            <a:xfrm>
              <a:off x="572281" y="4047768"/>
              <a:ext cx="226981" cy="369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000000"/>
                  </a:solidFill>
                  <a:effectLst/>
                  <a:uFillTx/>
                  <a:latin typeface="+mn-lt"/>
                  <a:ea typeface="+mn-ea"/>
                  <a:cs typeface="+mn-cs"/>
                  <a:sym typeface="Helvetica"/>
                </a:rPr>
                <a:t>+</a:t>
              </a:r>
            </a:p>
          </p:txBody>
        </p:sp>
        <p:sp>
          <p:nvSpPr>
            <p:cNvPr id="66" name="TextBox 65">
              <a:extLst>
                <a:ext uri="{FF2B5EF4-FFF2-40B4-BE49-F238E27FC236}">
                  <a16:creationId xmlns:a16="http://schemas.microsoft.com/office/drawing/2014/main" id="{E3B52965-2CA8-0B4D-8F7C-F6FA5FE10B24}"/>
                </a:ext>
              </a:extLst>
            </p:cNvPr>
            <p:cNvSpPr txBox="1"/>
            <p:nvPr/>
          </p:nvSpPr>
          <p:spPr>
            <a:xfrm>
              <a:off x="829523" y="4047768"/>
              <a:ext cx="226981" cy="369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000000"/>
                  </a:solidFill>
                  <a:effectLst/>
                  <a:uFillTx/>
                  <a:latin typeface="+mn-lt"/>
                  <a:ea typeface="+mn-ea"/>
                  <a:cs typeface="+mn-cs"/>
                  <a:sym typeface="Helvetica"/>
                </a:rPr>
                <a:t>+</a:t>
              </a:r>
            </a:p>
          </p:txBody>
        </p:sp>
        <p:sp>
          <p:nvSpPr>
            <p:cNvPr id="67" name="TextBox 66">
              <a:extLst>
                <a:ext uri="{FF2B5EF4-FFF2-40B4-BE49-F238E27FC236}">
                  <a16:creationId xmlns:a16="http://schemas.microsoft.com/office/drawing/2014/main" id="{9C1D5576-8D1D-2E44-9B43-640ED8A52B0E}"/>
                </a:ext>
              </a:extLst>
            </p:cNvPr>
            <p:cNvSpPr txBox="1"/>
            <p:nvPr/>
          </p:nvSpPr>
          <p:spPr>
            <a:xfrm>
              <a:off x="1077183" y="4047768"/>
              <a:ext cx="226981" cy="369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000000"/>
                  </a:solidFill>
                  <a:effectLst/>
                  <a:uFillTx/>
                  <a:latin typeface="+mn-lt"/>
                  <a:ea typeface="+mn-ea"/>
                  <a:cs typeface="+mn-cs"/>
                  <a:sym typeface="Helvetica"/>
                </a:rPr>
                <a:t>+</a:t>
              </a:r>
            </a:p>
          </p:txBody>
        </p:sp>
        <p:sp>
          <p:nvSpPr>
            <p:cNvPr id="68" name="TextBox 67">
              <a:extLst>
                <a:ext uri="{FF2B5EF4-FFF2-40B4-BE49-F238E27FC236}">
                  <a16:creationId xmlns:a16="http://schemas.microsoft.com/office/drawing/2014/main" id="{7DC9E8A4-7203-514A-AA29-BF0D758210B2}"/>
                </a:ext>
              </a:extLst>
            </p:cNvPr>
            <p:cNvSpPr txBox="1"/>
            <p:nvPr/>
          </p:nvSpPr>
          <p:spPr>
            <a:xfrm>
              <a:off x="1326077" y="4047291"/>
              <a:ext cx="226981" cy="369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000000"/>
                  </a:solidFill>
                  <a:effectLst/>
                  <a:uFillTx/>
                  <a:latin typeface="+mn-lt"/>
                  <a:ea typeface="+mn-ea"/>
                  <a:cs typeface="+mn-cs"/>
                  <a:sym typeface="Helvetica"/>
                </a:rPr>
                <a:t>+</a:t>
              </a:r>
            </a:p>
          </p:txBody>
        </p:sp>
        <p:sp>
          <p:nvSpPr>
            <p:cNvPr id="69" name="TextBox 68">
              <a:extLst>
                <a:ext uri="{FF2B5EF4-FFF2-40B4-BE49-F238E27FC236}">
                  <a16:creationId xmlns:a16="http://schemas.microsoft.com/office/drawing/2014/main" id="{888FD98C-50A0-984F-B89A-F4A84C336F45}"/>
                </a:ext>
              </a:extLst>
            </p:cNvPr>
            <p:cNvSpPr txBox="1"/>
            <p:nvPr/>
          </p:nvSpPr>
          <p:spPr>
            <a:xfrm>
              <a:off x="572763" y="4283212"/>
              <a:ext cx="226981" cy="369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000000"/>
                  </a:solidFill>
                  <a:effectLst/>
                  <a:uFillTx/>
                  <a:latin typeface="+mn-lt"/>
                  <a:ea typeface="+mn-ea"/>
                  <a:cs typeface="+mn-cs"/>
                  <a:sym typeface="Helvetica"/>
                </a:rPr>
                <a:t>+</a:t>
              </a:r>
            </a:p>
          </p:txBody>
        </p:sp>
        <p:sp>
          <p:nvSpPr>
            <p:cNvPr id="70" name="TextBox 69">
              <a:extLst>
                <a:ext uri="{FF2B5EF4-FFF2-40B4-BE49-F238E27FC236}">
                  <a16:creationId xmlns:a16="http://schemas.microsoft.com/office/drawing/2014/main" id="{895AFAC3-9620-1848-A83C-3917DB4D4E22}"/>
                </a:ext>
              </a:extLst>
            </p:cNvPr>
            <p:cNvSpPr txBox="1"/>
            <p:nvPr/>
          </p:nvSpPr>
          <p:spPr>
            <a:xfrm>
              <a:off x="830005" y="4283212"/>
              <a:ext cx="226981" cy="369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000000"/>
                  </a:solidFill>
                  <a:effectLst/>
                  <a:uFillTx/>
                  <a:latin typeface="+mn-lt"/>
                  <a:ea typeface="+mn-ea"/>
                  <a:cs typeface="+mn-cs"/>
                  <a:sym typeface="Helvetica"/>
                </a:rPr>
                <a:t>+</a:t>
              </a:r>
            </a:p>
          </p:txBody>
        </p:sp>
        <p:sp>
          <p:nvSpPr>
            <p:cNvPr id="71" name="TextBox 70">
              <a:extLst>
                <a:ext uri="{FF2B5EF4-FFF2-40B4-BE49-F238E27FC236}">
                  <a16:creationId xmlns:a16="http://schemas.microsoft.com/office/drawing/2014/main" id="{83F9B002-9118-CD46-9D0D-56F398B8F601}"/>
                </a:ext>
              </a:extLst>
            </p:cNvPr>
            <p:cNvSpPr txBox="1"/>
            <p:nvPr/>
          </p:nvSpPr>
          <p:spPr>
            <a:xfrm>
              <a:off x="1077665" y="4283212"/>
              <a:ext cx="226981" cy="369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000000"/>
                  </a:solidFill>
                  <a:effectLst/>
                  <a:uFillTx/>
                  <a:latin typeface="+mn-lt"/>
                  <a:ea typeface="+mn-ea"/>
                  <a:cs typeface="+mn-cs"/>
                  <a:sym typeface="Helvetica"/>
                </a:rPr>
                <a:t>+</a:t>
              </a:r>
            </a:p>
          </p:txBody>
        </p:sp>
        <p:sp>
          <p:nvSpPr>
            <p:cNvPr id="72" name="TextBox 71">
              <a:extLst>
                <a:ext uri="{FF2B5EF4-FFF2-40B4-BE49-F238E27FC236}">
                  <a16:creationId xmlns:a16="http://schemas.microsoft.com/office/drawing/2014/main" id="{34C9C09C-4AE8-FA4B-9157-688CF2E3AC4E}"/>
                </a:ext>
              </a:extLst>
            </p:cNvPr>
            <p:cNvSpPr txBox="1"/>
            <p:nvPr/>
          </p:nvSpPr>
          <p:spPr>
            <a:xfrm>
              <a:off x="1335703" y="4282735"/>
              <a:ext cx="226981" cy="369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000000"/>
                  </a:solidFill>
                  <a:effectLst/>
                  <a:uFillTx/>
                  <a:latin typeface="+mn-lt"/>
                  <a:ea typeface="+mn-ea"/>
                  <a:cs typeface="+mn-cs"/>
                  <a:sym typeface="Helvetica"/>
                </a:rPr>
                <a:t>+</a:t>
              </a:r>
            </a:p>
          </p:txBody>
        </p:sp>
      </p:grpSp>
      <p:sp>
        <p:nvSpPr>
          <p:cNvPr id="3" name="TextBox 2">
            <a:extLst>
              <a:ext uri="{FF2B5EF4-FFF2-40B4-BE49-F238E27FC236}">
                <a16:creationId xmlns:a16="http://schemas.microsoft.com/office/drawing/2014/main" id="{3C3BD9A8-8ABA-244C-B05B-99299A1DB0C7}"/>
              </a:ext>
            </a:extLst>
          </p:cNvPr>
          <p:cNvSpPr txBox="1"/>
          <p:nvPr/>
        </p:nvSpPr>
        <p:spPr>
          <a:xfrm>
            <a:off x="2034795" y="4992940"/>
            <a:ext cx="6828650" cy="98488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R="0" algn="l" defTabSz="457200" rtl="0" fontAlgn="auto" latinLnBrk="0" hangingPunct="0">
              <a:lnSpc>
                <a:spcPct val="100000"/>
              </a:lnSpc>
              <a:spcBef>
                <a:spcPts val="0"/>
              </a:spcBef>
              <a:spcAft>
                <a:spcPts val="0"/>
              </a:spcAft>
              <a:buClrTx/>
              <a:buSzTx/>
              <a:tabLst/>
            </a:pPr>
            <a:r>
              <a:rPr kumimoji="0" lang="en-US" sz="1450" b="0" i="0" u="none" strike="noStrike" cap="none" spc="0" normalizeH="0" baseline="0" dirty="0">
                <a:ln>
                  <a:noFill/>
                </a:ln>
                <a:solidFill>
                  <a:srgbClr val="000000"/>
                </a:solidFill>
                <a:effectLst/>
                <a:uFillTx/>
                <a:latin typeface="+mn-lt"/>
                <a:ea typeface="+mn-ea"/>
                <a:cs typeface="+mn-cs"/>
                <a:sym typeface="Helvetica"/>
              </a:rPr>
              <a:t>If the sprayed particles have the opposite charge as the material </a:t>
            </a:r>
            <a:r>
              <a:rPr lang="en-US" sz="1450" dirty="0"/>
              <a:t>they are</a:t>
            </a:r>
            <a:r>
              <a:rPr kumimoji="0" lang="en-US" sz="1450" b="0" i="0" u="none" strike="noStrike" cap="none" spc="0" normalizeH="0" baseline="0" dirty="0">
                <a:ln>
                  <a:noFill/>
                </a:ln>
                <a:solidFill>
                  <a:srgbClr val="000000"/>
                </a:solidFill>
                <a:effectLst/>
                <a:uFillTx/>
                <a:latin typeface="+mn-lt"/>
                <a:ea typeface="+mn-ea"/>
                <a:cs typeface="+mn-cs"/>
                <a:sym typeface="Helvetica"/>
              </a:rPr>
              <a:t>  sprayed on, the electrical force will even cause the particles to  reverse course and coat hidden and hard to reach surfaces that would typically be missed by conventional spraying or wiping.</a:t>
            </a:r>
          </a:p>
        </p:txBody>
      </p:sp>
      <p:sp>
        <p:nvSpPr>
          <p:cNvPr id="6" name="Title 5">
            <a:extLst>
              <a:ext uri="{FF2B5EF4-FFF2-40B4-BE49-F238E27FC236}">
                <a16:creationId xmlns:a16="http://schemas.microsoft.com/office/drawing/2014/main" id="{90FB30AC-ED16-7441-A830-49438713A52A}"/>
              </a:ext>
            </a:extLst>
          </p:cNvPr>
          <p:cNvSpPr>
            <a:spLocks noGrp="1"/>
          </p:cNvSpPr>
          <p:nvPr>
            <p:ph type="title"/>
          </p:nvPr>
        </p:nvSpPr>
        <p:spPr/>
        <p:txBody>
          <a:bodyPr/>
          <a:lstStyle/>
          <a:p>
            <a:pPr hangingPunct="0"/>
            <a:r>
              <a:rPr lang="en-US" dirty="0">
                <a:sym typeface="Helvetica"/>
              </a:rPr>
              <a:t>What are Electrostatic Sprayers?</a:t>
            </a:r>
          </a:p>
        </p:txBody>
      </p:sp>
      <p:sp>
        <p:nvSpPr>
          <p:cNvPr id="7" name="TextBox 6">
            <a:extLst>
              <a:ext uri="{FF2B5EF4-FFF2-40B4-BE49-F238E27FC236}">
                <a16:creationId xmlns:a16="http://schemas.microsoft.com/office/drawing/2014/main" id="{6631DD25-C346-DF44-B5C4-B00BD030089D}"/>
              </a:ext>
            </a:extLst>
          </p:cNvPr>
          <p:cNvSpPr txBox="1"/>
          <p:nvPr/>
        </p:nvSpPr>
        <p:spPr>
          <a:xfrm>
            <a:off x="2020824" y="1826213"/>
            <a:ext cx="6510112" cy="73866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r>
              <a:rPr lang="en-US" sz="1400" dirty="0"/>
              <a:t>Electrostatic sprayers change the electrical charge of the particles in whatever solution is sprayed to go from Neutral (+’s and –’s) to either Positive (+) or Negative (-).</a:t>
            </a:r>
            <a:endParaRPr kumimoji="0" lang="en-US" sz="1400" b="0" i="0" u="none" strike="noStrike" cap="none" spc="0" normalizeH="0" baseline="0" dirty="0">
              <a:ln>
                <a:noFill/>
              </a:ln>
              <a:solidFill>
                <a:srgbClr val="000000"/>
              </a:solidFill>
              <a:effectLst/>
              <a:uFillTx/>
              <a:latin typeface="+mn-lt"/>
              <a:ea typeface="+mn-ea"/>
              <a:cs typeface="+mn-cs"/>
              <a:sym typeface="Helvetica"/>
            </a:endParaRPr>
          </a:p>
        </p:txBody>
      </p:sp>
      <p:sp>
        <p:nvSpPr>
          <p:cNvPr id="8" name="TextBox 7">
            <a:extLst>
              <a:ext uri="{FF2B5EF4-FFF2-40B4-BE49-F238E27FC236}">
                <a16:creationId xmlns:a16="http://schemas.microsoft.com/office/drawing/2014/main" id="{E13906B7-9DF8-EF41-9ADF-DFBCDBE2713B}"/>
              </a:ext>
            </a:extLst>
          </p:cNvPr>
          <p:cNvSpPr txBox="1"/>
          <p:nvPr/>
        </p:nvSpPr>
        <p:spPr>
          <a:xfrm>
            <a:off x="2020824" y="2907870"/>
            <a:ext cx="6510112" cy="52321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r>
              <a:rPr lang="en-US" sz="1400" dirty="0"/>
              <a:t>Because of this charge, sprayed charged particles will have an attraction up to 75 times that of gravity and will seek out items to land on versus “floating” in the air.  </a:t>
            </a:r>
          </a:p>
        </p:txBody>
      </p:sp>
      <p:sp>
        <p:nvSpPr>
          <p:cNvPr id="9" name="TextBox 8">
            <a:extLst>
              <a:ext uri="{FF2B5EF4-FFF2-40B4-BE49-F238E27FC236}">
                <a16:creationId xmlns:a16="http://schemas.microsoft.com/office/drawing/2014/main" id="{D66B6FC0-1488-AB4D-9887-5CA17B7CB026}"/>
              </a:ext>
            </a:extLst>
          </p:cNvPr>
          <p:cNvSpPr txBox="1"/>
          <p:nvPr/>
        </p:nvSpPr>
        <p:spPr>
          <a:xfrm>
            <a:off x="2004232" y="3834246"/>
            <a:ext cx="6131849" cy="73866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r>
              <a:rPr lang="en-US" sz="1400" dirty="0"/>
              <a:t>As the like charged particles land, they avoid colliding in the air or landing on each other since they have the same charge so they spread out evenly across all sprayed surfaces providing excellent solution coverage.</a:t>
            </a:r>
            <a:endParaRPr kumimoji="0" lang="en-US" sz="1400" b="0" i="0" u="none" strike="noStrike" cap="none" spc="0" normalizeH="0" baseline="0" dirty="0">
              <a:ln>
                <a:noFill/>
              </a:ln>
              <a:solidFill>
                <a:srgbClr val="000000"/>
              </a:solidFill>
              <a:effectLst/>
              <a:uFillTx/>
              <a:latin typeface="+mn-lt"/>
              <a:ea typeface="+mn-ea"/>
              <a:cs typeface="+mn-cs"/>
              <a:sym typeface="Helvetica"/>
            </a:endParaRPr>
          </a:p>
        </p:txBody>
      </p:sp>
      <p:grpSp>
        <p:nvGrpSpPr>
          <p:cNvPr id="101" name="Group 100">
            <a:extLst>
              <a:ext uri="{FF2B5EF4-FFF2-40B4-BE49-F238E27FC236}">
                <a16:creationId xmlns:a16="http://schemas.microsoft.com/office/drawing/2014/main" id="{6D29CF57-8179-9643-9A6A-C96959E2414E}"/>
              </a:ext>
            </a:extLst>
          </p:cNvPr>
          <p:cNvGrpSpPr/>
          <p:nvPr/>
        </p:nvGrpSpPr>
        <p:grpSpPr>
          <a:xfrm>
            <a:off x="491834" y="3015468"/>
            <a:ext cx="1062623" cy="369754"/>
            <a:chOff x="491834" y="3147122"/>
            <a:chExt cx="1062623" cy="369754"/>
          </a:xfrm>
        </p:grpSpPr>
        <p:sp>
          <p:nvSpPr>
            <p:cNvPr id="43" name="Oval 42">
              <a:extLst>
                <a:ext uri="{FF2B5EF4-FFF2-40B4-BE49-F238E27FC236}">
                  <a16:creationId xmlns:a16="http://schemas.microsoft.com/office/drawing/2014/main" id="{2952F284-A02F-A344-974A-F9A844945230}"/>
                </a:ext>
              </a:extLst>
            </p:cNvPr>
            <p:cNvSpPr/>
            <p:nvPr/>
          </p:nvSpPr>
          <p:spPr>
            <a:xfrm>
              <a:off x="969816" y="3223237"/>
              <a:ext cx="207818" cy="207818"/>
            </a:xfrm>
            <a:prstGeom prst="ellipse">
              <a:avLst/>
            </a:prstGeom>
            <a:solidFill>
              <a:srgbClr val="FFFFFF"/>
            </a:solidFill>
            <a:ln w="25400" cap="flat">
              <a:solidFill>
                <a:srgbClr val="4E8F00"/>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Helvetica"/>
              </a:endParaRPr>
            </a:p>
          </p:txBody>
        </p:sp>
        <p:sp>
          <p:nvSpPr>
            <p:cNvPr id="57" name="TextBox 56">
              <a:extLst>
                <a:ext uri="{FF2B5EF4-FFF2-40B4-BE49-F238E27FC236}">
                  <a16:creationId xmlns:a16="http://schemas.microsoft.com/office/drawing/2014/main" id="{922221AE-7E82-374E-B098-650E892180F7}"/>
                </a:ext>
              </a:extLst>
            </p:cNvPr>
            <p:cNvSpPr txBox="1"/>
            <p:nvPr/>
          </p:nvSpPr>
          <p:spPr>
            <a:xfrm>
              <a:off x="491834" y="3147548"/>
              <a:ext cx="651164" cy="369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000000"/>
                  </a:solidFill>
                  <a:effectLst/>
                  <a:uFillTx/>
                  <a:latin typeface="+mn-lt"/>
                  <a:ea typeface="+mn-ea"/>
                  <a:cs typeface="+mn-cs"/>
                  <a:sym typeface="Helvetica"/>
                </a:rPr>
                <a:t>75X</a:t>
              </a:r>
            </a:p>
          </p:txBody>
        </p:sp>
        <p:sp>
          <p:nvSpPr>
            <p:cNvPr id="58" name="TextBox 57">
              <a:extLst>
                <a:ext uri="{FF2B5EF4-FFF2-40B4-BE49-F238E27FC236}">
                  <a16:creationId xmlns:a16="http://schemas.microsoft.com/office/drawing/2014/main" id="{38AA9352-AB0C-154D-B17F-60CFFBE74729}"/>
                </a:ext>
              </a:extLst>
            </p:cNvPr>
            <p:cNvSpPr txBox="1"/>
            <p:nvPr/>
          </p:nvSpPr>
          <p:spPr>
            <a:xfrm>
              <a:off x="965813" y="3147122"/>
              <a:ext cx="226981" cy="369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000000"/>
                  </a:solidFill>
                  <a:effectLst/>
                  <a:uFillTx/>
                  <a:latin typeface="+mn-lt"/>
                  <a:ea typeface="+mn-ea"/>
                  <a:cs typeface="+mn-cs"/>
                  <a:sym typeface="Helvetica"/>
                </a:rPr>
                <a:t>+</a:t>
              </a:r>
            </a:p>
          </p:txBody>
        </p:sp>
        <p:sp>
          <p:nvSpPr>
            <p:cNvPr id="59" name="Down Arrow 58">
              <a:extLst>
                <a:ext uri="{FF2B5EF4-FFF2-40B4-BE49-F238E27FC236}">
                  <a16:creationId xmlns:a16="http://schemas.microsoft.com/office/drawing/2014/main" id="{AD38CC20-FDF2-104E-9AEC-6CBA5CC4DC2E}"/>
                </a:ext>
              </a:extLst>
            </p:cNvPr>
            <p:cNvSpPr/>
            <p:nvPr/>
          </p:nvSpPr>
          <p:spPr>
            <a:xfrm>
              <a:off x="1323823" y="3231192"/>
              <a:ext cx="230634" cy="207818"/>
            </a:xfrm>
            <a:prstGeom prst="downArrow">
              <a:avLst/>
            </a:prstGeom>
            <a:solidFill>
              <a:srgbClr val="4E8F00"/>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Helvetica"/>
              </a:endParaRPr>
            </a:p>
          </p:txBody>
        </p:sp>
      </p:grpSp>
      <p:grpSp>
        <p:nvGrpSpPr>
          <p:cNvPr id="100" name="Group 99">
            <a:extLst>
              <a:ext uri="{FF2B5EF4-FFF2-40B4-BE49-F238E27FC236}">
                <a16:creationId xmlns:a16="http://schemas.microsoft.com/office/drawing/2014/main" id="{7376AFB3-DA24-1A44-A225-DADF74C019A8}"/>
              </a:ext>
            </a:extLst>
          </p:cNvPr>
          <p:cNvGrpSpPr/>
          <p:nvPr/>
        </p:nvGrpSpPr>
        <p:grpSpPr>
          <a:xfrm>
            <a:off x="573098" y="1757699"/>
            <a:ext cx="989921" cy="831003"/>
            <a:chOff x="573098" y="1960845"/>
            <a:chExt cx="989921" cy="831003"/>
          </a:xfrm>
        </p:grpSpPr>
        <p:sp>
          <p:nvSpPr>
            <p:cNvPr id="15" name="Oval 14">
              <a:extLst>
                <a:ext uri="{FF2B5EF4-FFF2-40B4-BE49-F238E27FC236}">
                  <a16:creationId xmlns:a16="http://schemas.microsoft.com/office/drawing/2014/main" id="{64AAAC05-0813-E44D-A876-97CC0359D392}"/>
                </a:ext>
              </a:extLst>
            </p:cNvPr>
            <p:cNvSpPr/>
            <p:nvPr/>
          </p:nvSpPr>
          <p:spPr>
            <a:xfrm>
              <a:off x="581890" y="2504345"/>
              <a:ext cx="207818" cy="207818"/>
            </a:xfrm>
            <a:prstGeom prst="ellipse">
              <a:avLst/>
            </a:prstGeom>
            <a:solidFill>
              <a:srgbClr val="FFFFFF"/>
            </a:solidFill>
            <a:ln w="25400" cap="flat">
              <a:solidFill>
                <a:srgbClr val="4E8F00"/>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Helvetica"/>
              </a:endParaRPr>
            </a:p>
          </p:txBody>
        </p:sp>
        <p:sp>
          <p:nvSpPr>
            <p:cNvPr id="16" name="Oval 15">
              <a:extLst>
                <a:ext uri="{FF2B5EF4-FFF2-40B4-BE49-F238E27FC236}">
                  <a16:creationId xmlns:a16="http://schemas.microsoft.com/office/drawing/2014/main" id="{C7AE3465-A2FF-8A47-9AD1-15CC18F8B857}"/>
                </a:ext>
              </a:extLst>
            </p:cNvPr>
            <p:cNvSpPr/>
            <p:nvPr/>
          </p:nvSpPr>
          <p:spPr>
            <a:xfrm>
              <a:off x="834736" y="2504345"/>
              <a:ext cx="207818" cy="207818"/>
            </a:xfrm>
            <a:prstGeom prst="ellipse">
              <a:avLst/>
            </a:prstGeom>
            <a:solidFill>
              <a:srgbClr val="FFFFFF"/>
            </a:solidFill>
            <a:ln w="25400" cap="flat">
              <a:solidFill>
                <a:srgbClr val="4E8F00"/>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Helvetica"/>
              </a:endParaRPr>
            </a:p>
          </p:txBody>
        </p:sp>
        <p:sp>
          <p:nvSpPr>
            <p:cNvPr id="17" name="Oval 16">
              <a:extLst>
                <a:ext uri="{FF2B5EF4-FFF2-40B4-BE49-F238E27FC236}">
                  <a16:creationId xmlns:a16="http://schemas.microsoft.com/office/drawing/2014/main" id="{2C515208-8842-C640-9F4B-99D6524A7C2E}"/>
                </a:ext>
              </a:extLst>
            </p:cNvPr>
            <p:cNvSpPr/>
            <p:nvPr/>
          </p:nvSpPr>
          <p:spPr>
            <a:xfrm>
              <a:off x="1087582" y="2504345"/>
              <a:ext cx="207818" cy="207818"/>
            </a:xfrm>
            <a:prstGeom prst="ellipse">
              <a:avLst/>
            </a:prstGeom>
            <a:solidFill>
              <a:srgbClr val="FFFFFF"/>
            </a:solidFill>
            <a:ln w="25400" cap="flat">
              <a:solidFill>
                <a:srgbClr val="4E8F00"/>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Helvetica"/>
              </a:endParaRPr>
            </a:p>
          </p:txBody>
        </p:sp>
        <p:sp>
          <p:nvSpPr>
            <p:cNvPr id="18" name="Oval 17">
              <a:extLst>
                <a:ext uri="{FF2B5EF4-FFF2-40B4-BE49-F238E27FC236}">
                  <a16:creationId xmlns:a16="http://schemas.microsoft.com/office/drawing/2014/main" id="{C24DDD55-1E52-A941-AC91-E790BFF29E83}"/>
                </a:ext>
              </a:extLst>
            </p:cNvPr>
            <p:cNvSpPr/>
            <p:nvPr/>
          </p:nvSpPr>
          <p:spPr>
            <a:xfrm>
              <a:off x="1340427" y="2504345"/>
              <a:ext cx="207818" cy="207818"/>
            </a:xfrm>
            <a:prstGeom prst="ellipse">
              <a:avLst/>
            </a:prstGeom>
            <a:solidFill>
              <a:srgbClr val="FFFFFF"/>
            </a:solidFill>
            <a:ln w="25400" cap="flat">
              <a:solidFill>
                <a:srgbClr val="4E8F00"/>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Helvetica"/>
              </a:endParaRPr>
            </a:p>
          </p:txBody>
        </p:sp>
        <p:sp>
          <p:nvSpPr>
            <p:cNvPr id="46" name="TextBox 45">
              <a:extLst>
                <a:ext uri="{FF2B5EF4-FFF2-40B4-BE49-F238E27FC236}">
                  <a16:creationId xmlns:a16="http://schemas.microsoft.com/office/drawing/2014/main" id="{4E27399D-4A43-DE45-A60B-66463D4578A6}"/>
                </a:ext>
              </a:extLst>
            </p:cNvPr>
            <p:cNvSpPr txBox="1"/>
            <p:nvPr/>
          </p:nvSpPr>
          <p:spPr>
            <a:xfrm>
              <a:off x="573098" y="2422520"/>
              <a:ext cx="226981" cy="369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000000"/>
                  </a:solidFill>
                  <a:effectLst/>
                  <a:uFillTx/>
                  <a:latin typeface="+mn-lt"/>
                  <a:ea typeface="+mn-ea"/>
                  <a:cs typeface="+mn-cs"/>
                  <a:sym typeface="Helvetica"/>
                </a:rPr>
                <a:t>+</a:t>
              </a:r>
            </a:p>
          </p:txBody>
        </p:sp>
        <p:sp>
          <p:nvSpPr>
            <p:cNvPr id="47" name="TextBox 46">
              <a:extLst>
                <a:ext uri="{FF2B5EF4-FFF2-40B4-BE49-F238E27FC236}">
                  <a16:creationId xmlns:a16="http://schemas.microsoft.com/office/drawing/2014/main" id="{D3C515F2-214C-9440-B822-A0456C8DBAFC}"/>
                </a:ext>
              </a:extLst>
            </p:cNvPr>
            <p:cNvSpPr txBox="1"/>
            <p:nvPr/>
          </p:nvSpPr>
          <p:spPr>
            <a:xfrm>
              <a:off x="830340" y="2422520"/>
              <a:ext cx="226981" cy="369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000000"/>
                  </a:solidFill>
                  <a:effectLst/>
                  <a:uFillTx/>
                  <a:latin typeface="+mn-lt"/>
                  <a:ea typeface="+mn-ea"/>
                  <a:cs typeface="+mn-cs"/>
                  <a:sym typeface="Helvetica"/>
                </a:rPr>
                <a:t>+</a:t>
              </a:r>
            </a:p>
          </p:txBody>
        </p:sp>
        <p:sp>
          <p:nvSpPr>
            <p:cNvPr id="48" name="TextBox 47">
              <a:extLst>
                <a:ext uri="{FF2B5EF4-FFF2-40B4-BE49-F238E27FC236}">
                  <a16:creationId xmlns:a16="http://schemas.microsoft.com/office/drawing/2014/main" id="{3230E7CD-C399-C64E-82AD-C553F50534EF}"/>
                </a:ext>
              </a:extLst>
            </p:cNvPr>
            <p:cNvSpPr txBox="1"/>
            <p:nvPr/>
          </p:nvSpPr>
          <p:spPr>
            <a:xfrm>
              <a:off x="1078000" y="2422520"/>
              <a:ext cx="226981" cy="369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000000"/>
                  </a:solidFill>
                  <a:effectLst/>
                  <a:uFillTx/>
                  <a:latin typeface="+mn-lt"/>
                  <a:ea typeface="+mn-ea"/>
                  <a:cs typeface="+mn-cs"/>
                  <a:sym typeface="Helvetica"/>
                </a:rPr>
                <a:t>+</a:t>
              </a:r>
            </a:p>
          </p:txBody>
        </p:sp>
        <p:sp>
          <p:nvSpPr>
            <p:cNvPr id="49" name="TextBox 48">
              <a:extLst>
                <a:ext uri="{FF2B5EF4-FFF2-40B4-BE49-F238E27FC236}">
                  <a16:creationId xmlns:a16="http://schemas.microsoft.com/office/drawing/2014/main" id="{1413101E-FC09-5546-847F-E1E2AE99DA85}"/>
                </a:ext>
              </a:extLst>
            </p:cNvPr>
            <p:cNvSpPr txBox="1"/>
            <p:nvPr/>
          </p:nvSpPr>
          <p:spPr>
            <a:xfrm>
              <a:off x="1336038" y="2422043"/>
              <a:ext cx="226981" cy="369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000000"/>
                  </a:solidFill>
                  <a:effectLst/>
                  <a:uFillTx/>
                  <a:latin typeface="+mn-lt"/>
                  <a:ea typeface="+mn-ea"/>
                  <a:cs typeface="+mn-cs"/>
                  <a:sym typeface="Helvetica"/>
                </a:rPr>
                <a:t>+</a:t>
              </a:r>
            </a:p>
          </p:txBody>
        </p:sp>
        <p:sp>
          <p:nvSpPr>
            <p:cNvPr id="11" name="Oval 10">
              <a:extLst>
                <a:ext uri="{FF2B5EF4-FFF2-40B4-BE49-F238E27FC236}">
                  <a16:creationId xmlns:a16="http://schemas.microsoft.com/office/drawing/2014/main" id="{94CAF04C-C702-1B41-9EBF-C316062D45A9}"/>
                </a:ext>
              </a:extLst>
            </p:cNvPr>
            <p:cNvSpPr/>
            <p:nvPr/>
          </p:nvSpPr>
          <p:spPr>
            <a:xfrm>
              <a:off x="581890" y="2061433"/>
              <a:ext cx="207818" cy="207818"/>
            </a:xfrm>
            <a:prstGeom prst="ellipse">
              <a:avLst/>
            </a:prstGeom>
            <a:solidFill>
              <a:srgbClr val="FFFFFF"/>
            </a:solidFill>
            <a:ln w="25400" cap="flat">
              <a:solidFill>
                <a:srgbClr val="4E8F00"/>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Helvetica"/>
              </a:endParaRPr>
            </a:p>
          </p:txBody>
        </p:sp>
        <p:sp>
          <p:nvSpPr>
            <p:cNvPr id="12" name="Oval 11">
              <a:extLst>
                <a:ext uri="{FF2B5EF4-FFF2-40B4-BE49-F238E27FC236}">
                  <a16:creationId xmlns:a16="http://schemas.microsoft.com/office/drawing/2014/main" id="{C8BAA56F-C40C-6A46-81A0-6A5323915176}"/>
                </a:ext>
              </a:extLst>
            </p:cNvPr>
            <p:cNvSpPr/>
            <p:nvPr/>
          </p:nvSpPr>
          <p:spPr>
            <a:xfrm>
              <a:off x="834736" y="2061433"/>
              <a:ext cx="207818" cy="207818"/>
            </a:xfrm>
            <a:prstGeom prst="ellipse">
              <a:avLst/>
            </a:prstGeom>
            <a:solidFill>
              <a:srgbClr val="FFFFFF"/>
            </a:solidFill>
            <a:ln w="25400" cap="flat">
              <a:solidFill>
                <a:srgbClr val="FF0000"/>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Helvetica"/>
              </a:endParaRPr>
            </a:p>
          </p:txBody>
        </p:sp>
        <p:sp>
          <p:nvSpPr>
            <p:cNvPr id="13" name="Oval 12">
              <a:extLst>
                <a:ext uri="{FF2B5EF4-FFF2-40B4-BE49-F238E27FC236}">
                  <a16:creationId xmlns:a16="http://schemas.microsoft.com/office/drawing/2014/main" id="{6035AA3E-4844-FC42-B100-A921EABD5C5B}"/>
                </a:ext>
              </a:extLst>
            </p:cNvPr>
            <p:cNvSpPr/>
            <p:nvPr/>
          </p:nvSpPr>
          <p:spPr>
            <a:xfrm>
              <a:off x="1087582" y="2061433"/>
              <a:ext cx="207818" cy="207818"/>
            </a:xfrm>
            <a:prstGeom prst="ellipse">
              <a:avLst/>
            </a:prstGeom>
            <a:solidFill>
              <a:srgbClr val="FFFFFF"/>
            </a:solidFill>
            <a:ln w="25400" cap="flat">
              <a:solidFill>
                <a:srgbClr val="4E8F00"/>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Helvetica"/>
              </a:endParaRPr>
            </a:p>
          </p:txBody>
        </p:sp>
        <p:sp>
          <p:nvSpPr>
            <p:cNvPr id="14" name="Oval 13">
              <a:extLst>
                <a:ext uri="{FF2B5EF4-FFF2-40B4-BE49-F238E27FC236}">
                  <a16:creationId xmlns:a16="http://schemas.microsoft.com/office/drawing/2014/main" id="{010D7352-8FB0-D24C-9CF6-E637FB960ECD}"/>
                </a:ext>
              </a:extLst>
            </p:cNvPr>
            <p:cNvSpPr/>
            <p:nvPr/>
          </p:nvSpPr>
          <p:spPr>
            <a:xfrm>
              <a:off x="1340427" y="2061433"/>
              <a:ext cx="207818" cy="207818"/>
            </a:xfrm>
            <a:prstGeom prst="ellipse">
              <a:avLst/>
            </a:prstGeom>
            <a:solidFill>
              <a:srgbClr val="FFFFFF"/>
            </a:solidFill>
            <a:ln w="25400" cap="flat">
              <a:solidFill>
                <a:srgbClr val="FF0000"/>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Helvetica"/>
              </a:endParaRPr>
            </a:p>
          </p:txBody>
        </p:sp>
        <p:sp>
          <p:nvSpPr>
            <p:cNvPr id="44" name="TextBox 43">
              <a:extLst>
                <a:ext uri="{FF2B5EF4-FFF2-40B4-BE49-F238E27FC236}">
                  <a16:creationId xmlns:a16="http://schemas.microsoft.com/office/drawing/2014/main" id="{8B2C5459-7754-914E-A88C-04C23616023C}"/>
                </a:ext>
              </a:extLst>
            </p:cNvPr>
            <p:cNvSpPr txBox="1"/>
            <p:nvPr/>
          </p:nvSpPr>
          <p:spPr>
            <a:xfrm>
              <a:off x="573098" y="1981030"/>
              <a:ext cx="226981" cy="369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000000"/>
                  </a:solidFill>
                  <a:effectLst/>
                  <a:uFillTx/>
                  <a:latin typeface="+mn-lt"/>
                  <a:ea typeface="+mn-ea"/>
                  <a:cs typeface="+mn-cs"/>
                  <a:sym typeface="Helvetica"/>
                </a:rPr>
                <a:t>+</a:t>
              </a:r>
            </a:p>
          </p:txBody>
        </p:sp>
        <p:sp>
          <p:nvSpPr>
            <p:cNvPr id="50" name="TextBox 49">
              <a:extLst>
                <a:ext uri="{FF2B5EF4-FFF2-40B4-BE49-F238E27FC236}">
                  <a16:creationId xmlns:a16="http://schemas.microsoft.com/office/drawing/2014/main" id="{D92703BD-115D-4C44-AE02-48774741649D}"/>
                </a:ext>
              </a:extLst>
            </p:cNvPr>
            <p:cNvSpPr txBox="1"/>
            <p:nvPr/>
          </p:nvSpPr>
          <p:spPr>
            <a:xfrm>
              <a:off x="856945" y="1962492"/>
              <a:ext cx="169273" cy="369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000000"/>
                  </a:solidFill>
                  <a:effectLst/>
                  <a:uFillTx/>
                  <a:latin typeface="+mn-lt"/>
                  <a:ea typeface="+mn-ea"/>
                  <a:cs typeface="+mn-cs"/>
                  <a:sym typeface="Helvetica"/>
                </a:rPr>
                <a:t>-</a:t>
              </a:r>
            </a:p>
          </p:txBody>
        </p:sp>
        <p:sp>
          <p:nvSpPr>
            <p:cNvPr id="51" name="TextBox 50">
              <a:extLst>
                <a:ext uri="{FF2B5EF4-FFF2-40B4-BE49-F238E27FC236}">
                  <a16:creationId xmlns:a16="http://schemas.microsoft.com/office/drawing/2014/main" id="{C191F937-E1BB-3347-8A80-158FF8E6CFF5}"/>
                </a:ext>
              </a:extLst>
            </p:cNvPr>
            <p:cNvSpPr txBox="1"/>
            <p:nvPr/>
          </p:nvSpPr>
          <p:spPr>
            <a:xfrm>
              <a:off x="1077999" y="1980150"/>
              <a:ext cx="226981" cy="369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000000"/>
                  </a:solidFill>
                  <a:effectLst/>
                  <a:uFillTx/>
                  <a:latin typeface="+mn-lt"/>
                  <a:ea typeface="+mn-ea"/>
                  <a:cs typeface="+mn-cs"/>
                  <a:sym typeface="Helvetica"/>
                </a:rPr>
                <a:t>+</a:t>
              </a:r>
            </a:p>
          </p:txBody>
        </p:sp>
        <p:sp>
          <p:nvSpPr>
            <p:cNvPr id="52" name="TextBox 51">
              <a:extLst>
                <a:ext uri="{FF2B5EF4-FFF2-40B4-BE49-F238E27FC236}">
                  <a16:creationId xmlns:a16="http://schemas.microsoft.com/office/drawing/2014/main" id="{DA194DD8-BB07-AC49-8217-739668D08115}"/>
                </a:ext>
              </a:extLst>
            </p:cNvPr>
            <p:cNvSpPr txBox="1"/>
            <p:nvPr/>
          </p:nvSpPr>
          <p:spPr>
            <a:xfrm>
              <a:off x="1356761" y="1960845"/>
              <a:ext cx="169273" cy="369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000000"/>
                  </a:solidFill>
                  <a:effectLst/>
                  <a:uFillTx/>
                  <a:latin typeface="+mn-lt"/>
                  <a:ea typeface="+mn-ea"/>
                  <a:cs typeface="+mn-cs"/>
                  <a:sym typeface="Helvetica"/>
                </a:rPr>
                <a:t>-</a:t>
              </a:r>
            </a:p>
          </p:txBody>
        </p:sp>
        <p:sp>
          <p:nvSpPr>
            <p:cNvPr id="60" name="Down Arrow 59">
              <a:extLst>
                <a:ext uri="{FF2B5EF4-FFF2-40B4-BE49-F238E27FC236}">
                  <a16:creationId xmlns:a16="http://schemas.microsoft.com/office/drawing/2014/main" id="{3CEDF1BB-F233-D54B-9811-1E5ACCA94ECA}"/>
                </a:ext>
              </a:extLst>
            </p:cNvPr>
            <p:cNvSpPr/>
            <p:nvPr/>
          </p:nvSpPr>
          <p:spPr>
            <a:xfrm>
              <a:off x="946901" y="2305904"/>
              <a:ext cx="230634" cy="207818"/>
            </a:xfrm>
            <a:prstGeom prst="downArrow">
              <a:avLst/>
            </a:prstGeom>
            <a:solidFill>
              <a:srgbClr val="4E8F00"/>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Helvetica"/>
              </a:endParaRPr>
            </a:p>
          </p:txBody>
        </p:sp>
      </p:grpSp>
      <p:grpSp>
        <p:nvGrpSpPr>
          <p:cNvPr id="103" name="Group 102">
            <a:extLst>
              <a:ext uri="{FF2B5EF4-FFF2-40B4-BE49-F238E27FC236}">
                <a16:creationId xmlns:a16="http://schemas.microsoft.com/office/drawing/2014/main" id="{15CA130B-F565-8D46-A5B8-D2BDE642013B}"/>
              </a:ext>
            </a:extLst>
          </p:cNvPr>
          <p:cNvGrpSpPr/>
          <p:nvPr/>
        </p:nvGrpSpPr>
        <p:grpSpPr>
          <a:xfrm>
            <a:off x="460918" y="5197845"/>
            <a:ext cx="1274364" cy="989524"/>
            <a:chOff x="460918" y="5197845"/>
            <a:chExt cx="1274364" cy="989524"/>
          </a:xfrm>
        </p:grpSpPr>
        <p:sp>
          <p:nvSpPr>
            <p:cNvPr id="35" name="Oval 34">
              <a:extLst>
                <a:ext uri="{FF2B5EF4-FFF2-40B4-BE49-F238E27FC236}">
                  <a16:creationId xmlns:a16="http://schemas.microsoft.com/office/drawing/2014/main" id="{144101E9-0C39-294F-B03C-D05FF1D3329A}"/>
                </a:ext>
              </a:extLst>
            </p:cNvPr>
            <p:cNvSpPr/>
            <p:nvPr/>
          </p:nvSpPr>
          <p:spPr>
            <a:xfrm>
              <a:off x="556587" y="5269586"/>
              <a:ext cx="207818" cy="207818"/>
            </a:xfrm>
            <a:prstGeom prst="ellipse">
              <a:avLst/>
            </a:prstGeom>
            <a:solidFill>
              <a:srgbClr val="FFFFFF"/>
            </a:solidFill>
            <a:ln w="25400" cap="flat">
              <a:solidFill>
                <a:srgbClr val="4E8F00"/>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Helvetica"/>
              </a:endParaRPr>
            </a:p>
          </p:txBody>
        </p:sp>
        <p:sp>
          <p:nvSpPr>
            <p:cNvPr id="36" name="Oval 35">
              <a:extLst>
                <a:ext uri="{FF2B5EF4-FFF2-40B4-BE49-F238E27FC236}">
                  <a16:creationId xmlns:a16="http://schemas.microsoft.com/office/drawing/2014/main" id="{D2B7DF6D-779B-6E41-B0E2-12EBD6ADD6D1}"/>
                </a:ext>
              </a:extLst>
            </p:cNvPr>
            <p:cNvSpPr/>
            <p:nvPr/>
          </p:nvSpPr>
          <p:spPr>
            <a:xfrm>
              <a:off x="999258" y="5699169"/>
              <a:ext cx="207818" cy="207818"/>
            </a:xfrm>
            <a:prstGeom prst="ellipse">
              <a:avLst/>
            </a:prstGeom>
            <a:solidFill>
              <a:srgbClr val="FFFFFF"/>
            </a:solidFill>
            <a:ln w="25400" cap="flat">
              <a:solidFill>
                <a:srgbClr val="4E8F00"/>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Helvetica"/>
              </a:endParaRPr>
            </a:p>
          </p:txBody>
        </p:sp>
        <p:sp>
          <p:nvSpPr>
            <p:cNvPr id="37" name="Oval 36">
              <a:extLst>
                <a:ext uri="{FF2B5EF4-FFF2-40B4-BE49-F238E27FC236}">
                  <a16:creationId xmlns:a16="http://schemas.microsoft.com/office/drawing/2014/main" id="{45788145-22C0-9746-8521-D16E5EA313D9}"/>
                </a:ext>
              </a:extLst>
            </p:cNvPr>
            <p:cNvSpPr/>
            <p:nvPr/>
          </p:nvSpPr>
          <p:spPr>
            <a:xfrm>
              <a:off x="1122216" y="5501068"/>
              <a:ext cx="207818" cy="207818"/>
            </a:xfrm>
            <a:prstGeom prst="ellipse">
              <a:avLst/>
            </a:prstGeom>
            <a:solidFill>
              <a:srgbClr val="FFFFFF"/>
            </a:solidFill>
            <a:ln w="25400" cap="flat">
              <a:solidFill>
                <a:srgbClr val="4E8F00"/>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Helvetica"/>
              </a:endParaRPr>
            </a:p>
          </p:txBody>
        </p:sp>
        <p:sp>
          <p:nvSpPr>
            <p:cNvPr id="38" name="Oval 37">
              <a:extLst>
                <a:ext uri="{FF2B5EF4-FFF2-40B4-BE49-F238E27FC236}">
                  <a16:creationId xmlns:a16="http://schemas.microsoft.com/office/drawing/2014/main" id="{A463F59A-904C-1D44-83F8-17DEA30688A7}"/>
                </a:ext>
              </a:extLst>
            </p:cNvPr>
            <p:cNvSpPr/>
            <p:nvPr/>
          </p:nvSpPr>
          <p:spPr>
            <a:xfrm>
              <a:off x="1446149" y="5286228"/>
              <a:ext cx="207818" cy="207818"/>
            </a:xfrm>
            <a:prstGeom prst="ellipse">
              <a:avLst/>
            </a:prstGeom>
            <a:solidFill>
              <a:srgbClr val="FFFFFF"/>
            </a:solidFill>
            <a:ln w="25400" cap="flat">
              <a:solidFill>
                <a:srgbClr val="4E8F00"/>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Helvetica"/>
              </a:endParaRPr>
            </a:p>
          </p:txBody>
        </p:sp>
        <p:sp>
          <p:nvSpPr>
            <p:cNvPr id="39" name="Oval 38">
              <a:extLst>
                <a:ext uri="{FF2B5EF4-FFF2-40B4-BE49-F238E27FC236}">
                  <a16:creationId xmlns:a16="http://schemas.microsoft.com/office/drawing/2014/main" id="{AE7DFE5B-46D8-BC47-BDA8-87510908BF30}"/>
                </a:ext>
              </a:extLst>
            </p:cNvPr>
            <p:cNvSpPr/>
            <p:nvPr/>
          </p:nvSpPr>
          <p:spPr>
            <a:xfrm>
              <a:off x="776529" y="5281279"/>
              <a:ext cx="207818" cy="207818"/>
            </a:xfrm>
            <a:prstGeom prst="ellipse">
              <a:avLst/>
            </a:prstGeom>
            <a:solidFill>
              <a:srgbClr val="FFFFFF"/>
            </a:solidFill>
            <a:ln w="25400" cap="flat">
              <a:solidFill>
                <a:srgbClr val="4E8F00"/>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Helvetica"/>
              </a:endParaRPr>
            </a:p>
          </p:txBody>
        </p:sp>
        <p:sp>
          <p:nvSpPr>
            <p:cNvPr id="40" name="Oval 39">
              <a:extLst>
                <a:ext uri="{FF2B5EF4-FFF2-40B4-BE49-F238E27FC236}">
                  <a16:creationId xmlns:a16="http://schemas.microsoft.com/office/drawing/2014/main" id="{5295F830-087D-B34F-A795-0177B4497611}"/>
                </a:ext>
              </a:extLst>
            </p:cNvPr>
            <p:cNvSpPr/>
            <p:nvPr/>
          </p:nvSpPr>
          <p:spPr>
            <a:xfrm>
              <a:off x="876299" y="5501068"/>
              <a:ext cx="207818" cy="207818"/>
            </a:xfrm>
            <a:prstGeom prst="ellipse">
              <a:avLst/>
            </a:prstGeom>
            <a:solidFill>
              <a:srgbClr val="FFFFFF"/>
            </a:solidFill>
            <a:ln w="25400" cap="flat">
              <a:solidFill>
                <a:srgbClr val="4E8F00"/>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Helvetica"/>
              </a:endParaRPr>
            </a:p>
          </p:txBody>
        </p:sp>
        <p:sp>
          <p:nvSpPr>
            <p:cNvPr id="42" name="Oval 41">
              <a:extLst>
                <a:ext uri="{FF2B5EF4-FFF2-40B4-BE49-F238E27FC236}">
                  <a16:creationId xmlns:a16="http://schemas.microsoft.com/office/drawing/2014/main" id="{C715221A-85A1-E04A-AFE6-4465B2A96101}"/>
                </a:ext>
              </a:extLst>
            </p:cNvPr>
            <p:cNvSpPr/>
            <p:nvPr/>
          </p:nvSpPr>
          <p:spPr>
            <a:xfrm>
              <a:off x="1226210" y="5281279"/>
              <a:ext cx="207818" cy="207818"/>
            </a:xfrm>
            <a:prstGeom prst="ellipse">
              <a:avLst/>
            </a:prstGeom>
            <a:solidFill>
              <a:srgbClr val="FFFFFF"/>
            </a:solidFill>
            <a:ln w="25400" cap="flat">
              <a:solidFill>
                <a:srgbClr val="4E8F00"/>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Helvetica"/>
              </a:endParaRPr>
            </a:p>
          </p:txBody>
        </p:sp>
        <p:sp>
          <p:nvSpPr>
            <p:cNvPr id="89" name="TextBox 88">
              <a:extLst>
                <a:ext uri="{FF2B5EF4-FFF2-40B4-BE49-F238E27FC236}">
                  <a16:creationId xmlns:a16="http://schemas.microsoft.com/office/drawing/2014/main" id="{C63A430A-33AE-F746-944D-F56415D6F710}"/>
                </a:ext>
              </a:extLst>
            </p:cNvPr>
            <p:cNvSpPr txBox="1"/>
            <p:nvPr/>
          </p:nvSpPr>
          <p:spPr>
            <a:xfrm>
              <a:off x="603850" y="5404438"/>
              <a:ext cx="169273" cy="369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000000"/>
                  </a:solidFill>
                  <a:effectLst/>
                  <a:uFillTx/>
                  <a:latin typeface="+mn-lt"/>
                  <a:ea typeface="+mn-ea"/>
                  <a:cs typeface="+mn-cs"/>
                  <a:sym typeface="Helvetica"/>
                </a:rPr>
                <a:t>-</a:t>
              </a:r>
            </a:p>
          </p:txBody>
        </p:sp>
        <p:sp>
          <p:nvSpPr>
            <p:cNvPr id="90" name="Freeform 89">
              <a:extLst>
                <a:ext uri="{FF2B5EF4-FFF2-40B4-BE49-F238E27FC236}">
                  <a16:creationId xmlns:a16="http://schemas.microsoft.com/office/drawing/2014/main" id="{AFE7EBD9-F691-E44C-9150-7E1781CE3A06}"/>
                </a:ext>
              </a:extLst>
            </p:cNvPr>
            <p:cNvSpPr/>
            <p:nvPr/>
          </p:nvSpPr>
          <p:spPr>
            <a:xfrm>
              <a:off x="460918" y="5516535"/>
              <a:ext cx="1274364" cy="417781"/>
            </a:xfrm>
            <a:custGeom>
              <a:avLst/>
              <a:gdLst>
                <a:gd name="connsiteX0" fmla="*/ 0 w 1183907"/>
                <a:gd name="connsiteY0" fmla="*/ 0 h 519764"/>
                <a:gd name="connsiteX1" fmla="*/ 303195 w 1183907"/>
                <a:gd name="connsiteY1" fmla="*/ 0 h 519764"/>
                <a:gd name="connsiteX2" fmla="*/ 505326 w 1183907"/>
                <a:gd name="connsiteY2" fmla="*/ 519764 h 519764"/>
                <a:gd name="connsiteX3" fmla="*/ 683393 w 1183907"/>
                <a:gd name="connsiteY3" fmla="*/ 519764 h 519764"/>
                <a:gd name="connsiteX4" fmla="*/ 885524 w 1183907"/>
                <a:gd name="connsiteY4" fmla="*/ 9625 h 519764"/>
                <a:gd name="connsiteX5" fmla="*/ 1183907 w 1183907"/>
                <a:gd name="connsiteY5" fmla="*/ 9625 h 519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3907" h="519764">
                  <a:moveTo>
                    <a:pt x="0" y="0"/>
                  </a:moveTo>
                  <a:lnTo>
                    <a:pt x="303195" y="0"/>
                  </a:lnTo>
                  <a:lnTo>
                    <a:pt x="505326" y="519764"/>
                  </a:lnTo>
                  <a:lnTo>
                    <a:pt x="683393" y="519764"/>
                  </a:lnTo>
                  <a:lnTo>
                    <a:pt x="885524" y="9625"/>
                  </a:lnTo>
                  <a:lnTo>
                    <a:pt x="1183907" y="9625"/>
                  </a:lnTo>
                </a:path>
              </a:pathLst>
            </a:custGeom>
            <a:noFill/>
            <a:ln w="25400" cap="flat">
              <a:solidFill>
                <a:srgbClr val="FF0000"/>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sp>
          <p:nvSpPr>
            <p:cNvPr id="91" name="TextBox 90">
              <a:extLst>
                <a:ext uri="{FF2B5EF4-FFF2-40B4-BE49-F238E27FC236}">
                  <a16:creationId xmlns:a16="http://schemas.microsoft.com/office/drawing/2014/main" id="{85EBC1D6-A2B9-C44E-9898-91EEE38F15E6}"/>
                </a:ext>
              </a:extLst>
            </p:cNvPr>
            <p:cNvSpPr txBox="1"/>
            <p:nvPr/>
          </p:nvSpPr>
          <p:spPr>
            <a:xfrm>
              <a:off x="1425038" y="5400811"/>
              <a:ext cx="169273" cy="369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000000"/>
                  </a:solidFill>
                  <a:effectLst/>
                  <a:uFillTx/>
                  <a:latin typeface="+mn-lt"/>
                  <a:ea typeface="+mn-ea"/>
                  <a:cs typeface="+mn-cs"/>
                  <a:sym typeface="Helvetica"/>
                </a:rPr>
                <a:t>-</a:t>
              </a:r>
            </a:p>
          </p:txBody>
        </p:sp>
        <p:sp>
          <p:nvSpPr>
            <p:cNvPr id="92" name="TextBox 91">
              <a:extLst>
                <a:ext uri="{FF2B5EF4-FFF2-40B4-BE49-F238E27FC236}">
                  <a16:creationId xmlns:a16="http://schemas.microsoft.com/office/drawing/2014/main" id="{89209D3F-E853-004F-B3FA-91FAE10F0290}"/>
                </a:ext>
              </a:extLst>
            </p:cNvPr>
            <p:cNvSpPr txBox="1"/>
            <p:nvPr/>
          </p:nvSpPr>
          <p:spPr>
            <a:xfrm>
              <a:off x="1025234" y="5818041"/>
              <a:ext cx="169273" cy="369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000000"/>
                  </a:solidFill>
                  <a:effectLst/>
                  <a:uFillTx/>
                  <a:latin typeface="+mn-lt"/>
                  <a:ea typeface="+mn-ea"/>
                  <a:cs typeface="+mn-cs"/>
                  <a:sym typeface="Helvetica"/>
                </a:rPr>
                <a:t>-</a:t>
              </a:r>
            </a:p>
          </p:txBody>
        </p:sp>
        <p:sp>
          <p:nvSpPr>
            <p:cNvPr id="93" name="TextBox 92">
              <a:extLst>
                <a:ext uri="{FF2B5EF4-FFF2-40B4-BE49-F238E27FC236}">
                  <a16:creationId xmlns:a16="http://schemas.microsoft.com/office/drawing/2014/main" id="{56DEB866-DB12-2341-BCC6-6051B0B49CE2}"/>
                </a:ext>
              </a:extLst>
            </p:cNvPr>
            <p:cNvSpPr txBox="1"/>
            <p:nvPr/>
          </p:nvSpPr>
          <p:spPr>
            <a:xfrm>
              <a:off x="545398" y="5197845"/>
              <a:ext cx="226981" cy="369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000000"/>
                  </a:solidFill>
                  <a:effectLst/>
                  <a:uFillTx/>
                  <a:latin typeface="+mn-lt"/>
                  <a:ea typeface="+mn-ea"/>
                  <a:cs typeface="+mn-cs"/>
                  <a:sym typeface="Helvetica"/>
                </a:rPr>
                <a:t>+</a:t>
              </a:r>
            </a:p>
          </p:txBody>
        </p:sp>
        <p:sp>
          <p:nvSpPr>
            <p:cNvPr id="94" name="TextBox 93">
              <a:extLst>
                <a:ext uri="{FF2B5EF4-FFF2-40B4-BE49-F238E27FC236}">
                  <a16:creationId xmlns:a16="http://schemas.microsoft.com/office/drawing/2014/main" id="{F4C968D2-DDB0-A44E-B453-A98DF654FCFF}"/>
                </a:ext>
              </a:extLst>
            </p:cNvPr>
            <p:cNvSpPr txBox="1"/>
            <p:nvPr/>
          </p:nvSpPr>
          <p:spPr>
            <a:xfrm>
              <a:off x="770521" y="5200831"/>
              <a:ext cx="226981" cy="369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000000"/>
                  </a:solidFill>
                  <a:effectLst/>
                  <a:uFillTx/>
                  <a:latin typeface="+mn-lt"/>
                  <a:ea typeface="+mn-ea"/>
                  <a:cs typeface="+mn-cs"/>
                  <a:sym typeface="Helvetica"/>
                </a:rPr>
                <a:t>+</a:t>
              </a:r>
            </a:p>
          </p:txBody>
        </p:sp>
        <p:sp>
          <p:nvSpPr>
            <p:cNvPr id="95" name="TextBox 94">
              <a:extLst>
                <a:ext uri="{FF2B5EF4-FFF2-40B4-BE49-F238E27FC236}">
                  <a16:creationId xmlns:a16="http://schemas.microsoft.com/office/drawing/2014/main" id="{7772ADB7-B500-CF4E-971D-11C6F340A734}"/>
                </a:ext>
              </a:extLst>
            </p:cNvPr>
            <p:cNvSpPr txBox="1"/>
            <p:nvPr/>
          </p:nvSpPr>
          <p:spPr>
            <a:xfrm>
              <a:off x="1220898" y="5201122"/>
              <a:ext cx="226981" cy="369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000000"/>
                  </a:solidFill>
                  <a:effectLst/>
                  <a:uFillTx/>
                  <a:latin typeface="+mn-lt"/>
                  <a:ea typeface="+mn-ea"/>
                  <a:cs typeface="+mn-cs"/>
                  <a:sym typeface="Helvetica"/>
                </a:rPr>
                <a:t>+</a:t>
              </a:r>
            </a:p>
          </p:txBody>
        </p:sp>
        <p:sp>
          <p:nvSpPr>
            <p:cNvPr id="96" name="TextBox 95">
              <a:extLst>
                <a:ext uri="{FF2B5EF4-FFF2-40B4-BE49-F238E27FC236}">
                  <a16:creationId xmlns:a16="http://schemas.microsoft.com/office/drawing/2014/main" id="{55E7CDA4-876D-F44D-B4FA-D65589CE4939}"/>
                </a:ext>
              </a:extLst>
            </p:cNvPr>
            <p:cNvSpPr txBox="1"/>
            <p:nvPr/>
          </p:nvSpPr>
          <p:spPr>
            <a:xfrm>
              <a:off x="1441170" y="5210349"/>
              <a:ext cx="226981" cy="369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000000"/>
                  </a:solidFill>
                  <a:effectLst/>
                  <a:uFillTx/>
                  <a:latin typeface="+mn-lt"/>
                  <a:ea typeface="+mn-ea"/>
                  <a:cs typeface="+mn-cs"/>
                  <a:sym typeface="Helvetica"/>
                </a:rPr>
                <a:t>+</a:t>
              </a:r>
            </a:p>
          </p:txBody>
        </p:sp>
        <p:sp>
          <p:nvSpPr>
            <p:cNvPr id="97" name="TextBox 96">
              <a:extLst>
                <a:ext uri="{FF2B5EF4-FFF2-40B4-BE49-F238E27FC236}">
                  <a16:creationId xmlns:a16="http://schemas.microsoft.com/office/drawing/2014/main" id="{C22425E7-2D26-F640-8755-65F52E05AD95}"/>
                </a:ext>
              </a:extLst>
            </p:cNvPr>
            <p:cNvSpPr txBox="1"/>
            <p:nvPr/>
          </p:nvSpPr>
          <p:spPr>
            <a:xfrm>
              <a:off x="871118" y="5421275"/>
              <a:ext cx="226981" cy="369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000000"/>
                  </a:solidFill>
                  <a:effectLst/>
                  <a:uFillTx/>
                  <a:latin typeface="+mn-lt"/>
                  <a:ea typeface="+mn-ea"/>
                  <a:cs typeface="+mn-cs"/>
                  <a:sym typeface="Helvetica"/>
                </a:rPr>
                <a:t>+</a:t>
              </a:r>
            </a:p>
          </p:txBody>
        </p:sp>
        <p:sp>
          <p:nvSpPr>
            <p:cNvPr id="98" name="TextBox 97">
              <a:extLst>
                <a:ext uri="{FF2B5EF4-FFF2-40B4-BE49-F238E27FC236}">
                  <a16:creationId xmlns:a16="http://schemas.microsoft.com/office/drawing/2014/main" id="{69A0BFD5-6ECF-E641-9271-BBCD5197A0CC}"/>
                </a:ext>
              </a:extLst>
            </p:cNvPr>
            <p:cNvSpPr txBox="1"/>
            <p:nvPr/>
          </p:nvSpPr>
          <p:spPr>
            <a:xfrm>
              <a:off x="1114618" y="5421275"/>
              <a:ext cx="226981" cy="369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000000"/>
                  </a:solidFill>
                  <a:effectLst/>
                  <a:uFillTx/>
                  <a:latin typeface="+mn-lt"/>
                  <a:ea typeface="+mn-ea"/>
                  <a:cs typeface="+mn-cs"/>
                  <a:sym typeface="Helvetica"/>
                </a:rPr>
                <a:t>+</a:t>
              </a:r>
            </a:p>
          </p:txBody>
        </p:sp>
        <p:sp>
          <p:nvSpPr>
            <p:cNvPr id="99" name="TextBox 98">
              <a:extLst>
                <a:ext uri="{FF2B5EF4-FFF2-40B4-BE49-F238E27FC236}">
                  <a16:creationId xmlns:a16="http://schemas.microsoft.com/office/drawing/2014/main" id="{94E7C675-28C6-BB4B-BFAC-454AC64B2F62}"/>
                </a:ext>
              </a:extLst>
            </p:cNvPr>
            <p:cNvSpPr txBox="1"/>
            <p:nvPr/>
          </p:nvSpPr>
          <p:spPr>
            <a:xfrm>
              <a:off x="990318" y="5618015"/>
              <a:ext cx="226981" cy="369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000000"/>
                  </a:solidFill>
                  <a:effectLst/>
                  <a:uFillTx/>
                  <a:latin typeface="+mn-lt"/>
                  <a:ea typeface="+mn-ea"/>
                  <a:cs typeface="+mn-cs"/>
                  <a:sym typeface="Helvetica"/>
                </a:rPr>
                <a:t>+</a:t>
              </a:r>
            </a:p>
          </p:txBody>
        </p:sp>
      </p:grpSp>
      <p:sp>
        <p:nvSpPr>
          <p:cNvPr id="104" name="TextBox 103">
            <a:extLst>
              <a:ext uri="{FF2B5EF4-FFF2-40B4-BE49-F238E27FC236}">
                <a16:creationId xmlns:a16="http://schemas.microsoft.com/office/drawing/2014/main" id="{77818322-2E01-5847-BE4D-7ADE4184A29C}"/>
              </a:ext>
            </a:extLst>
          </p:cNvPr>
          <p:cNvSpPr txBox="1"/>
          <p:nvPr/>
        </p:nvSpPr>
        <p:spPr>
          <a:xfrm>
            <a:off x="563137" y="3806317"/>
            <a:ext cx="226981" cy="369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000000"/>
                </a:solidFill>
                <a:effectLst/>
                <a:uFillTx/>
                <a:latin typeface="+mn-lt"/>
                <a:ea typeface="+mn-ea"/>
                <a:cs typeface="+mn-cs"/>
                <a:sym typeface="Helvetica"/>
              </a:rPr>
              <a:t>+</a:t>
            </a:r>
          </a:p>
        </p:txBody>
      </p:sp>
      <p:sp>
        <p:nvSpPr>
          <p:cNvPr id="105" name="TextBox 104">
            <a:extLst>
              <a:ext uri="{FF2B5EF4-FFF2-40B4-BE49-F238E27FC236}">
                <a16:creationId xmlns:a16="http://schemas.microsoft.com/office/drawing/2014/main" id="{9BA62D94-B58D-A34F-82C4-752EB3E91A69}"/>
              </a:ext>
            </a:extLst>
          </p:cNvPr>
          <p:cNvSpPr txBox="1"/>
          <p:nvPr/>
        </p:nvSpPr>
        <p:spPr>
          <a:xfrm>
            <a:off x="820379" y="3806317"/>
            <a:ext cx="226981" cy="369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000000"/>
                </a:solidFill>
                <a:effectLst/>
                <a:uFillTx/>
                <a:latin typeface="+mn-lt"/>
                <a:ea typeface="+mn-ea"/>
                <a:cs typeface="+mn-cs"/>
                <a:sym typeface="Helvetica"/>
              </a:rPr>
              <a:t>+</a:t>
            </a:r>
          </a:p>
        </p:txBody>
      </p:sp>
      <p:sp>
        <p:nvSpPr>
          <p:cNvPr id="106" name="TextBox 105">
            <a:extLst>
              <a:ext uri="{FF2B5EF4-FFF2-40B4-BE49-F238E27FC236}">
                <a16:creationId xmlns:a16="http://schemas.microsoft.com/office/drawing/2014/main" id="{6FD05EAB-6E53-0B42-9658-661AD37FA907}"/>
              </a:ext>
            </a:extLst>
          </p:cNvPr>
          <p:cNvSpPr txBox="1"/>
          <p:nvPr/>
        </p:nvSpPr>
        <p:spPr>
          <a:xfrm>
            <a:off x="1068039" y="3806317"/>
            <a:ext cx="226981" cy="369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000000"/>
                </a:solidFill>
                <a:effectLst/>
                <a:uFillTx/>
                <a:latin typeface="+mn-lt"/>
                <a:ea typeface="+mn-ea"/>
                <a:cs typeface="+mn-cs"/>
                <a:sym typeface="Helvetica"/>
              </a:rPr>
              <a:t>+</a:t>
            </a:r>
          </a:p>
        </p:txBody>
      </p:sp>
      <p:sp>
        <p:nvSpPr>
          <p:cNvPr id="107" name="TextBox 106">
            <a:extLst>
              <a:ext uri="{FF2B5EF4-FFF2-40B4-BE49-F238E27FC236}">
                <a16:creationId xmlns:a16="http://schemas.microsoft.com/office/drawing/2014/main" id="{28DBA14F-4611-8F45-B5CE-2917A02B8958}"/>
              </a:ext>
            </a:extLst>
          </p:cNvPr>
          <p:cNvSpPr txBox="1"/>
          <p:nvPr/>
        </p:nvSpPr>
        <p:spPr>
          <a:xfrm>
            <a:off x="1326077" y="3805840"/>
            <a:ext cx="226981" cy="369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000000"/>
                </a:solidFill>
                <a:effectLst/>
                <a:uFillTx/>
                <a:latin typeface="+mn-lt"/>
                <a:ea typeface="+mn-ea"/>
                <a:cs typeface="+mn-cs"/>
                <a:sym typeface="Helvetica"/>
              </a:rPr>
              <a:t>+</a:t>
            </a:r>
          </a:p>
        </p:txBody>
      </p:sp>
    </p:spTree>
    <p:extLst>
      <p:ext uri="{BB962C8B-B14F-4D97-AF65-F5344CB8AC3E}">
        <p14:creationId xmlns:p14="http://schemas.microsoft.com/office/powerpoint/2010/main" val="3573165479"/>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 name="Victory-LinkedIn-Cover.jpg" descr="Victory-LinkedIn-Cover.jpg"/>
          <p:cNvPicPr>
            <a:picLocks noChangeAspect="1"/>
          </p:cNvPicPr>
          <p:nvPr/>
        </p:nvPicPr>
        <p:blipFill>
          <a:blip r:embed="rId2">
            <a:extLst/>
          </a:blip>
          <a:srcRect l="16604" t="51713" r="6342" b="26080"/>
          <a:stretch>
            <a:fillRect/>
          </a:stretch>
        </p:blipFill>
        <p:spPr>
          <a:xfrm>
            <a:off x="-12700" y="-12700"/>
            <a:ext cx="9169400" cy="802184"/>
          </a:xfrm>
          <a:prstGeom prst="rect">
            <a:avLst/>
          </a:prstGeom>
          <a:ln w="12700">
            <a:miter lim="400000"/>
          </a:ln>
        </p:spPr>
      </p:pic>
      <p:pic>
        <p:nvPicPr>
          <p:cNvPr id="144" name="Victory-Innovations-Co-facebook-OG.png" descr="Victory-Innovations-Co-facebook-OG.png"/>
          <p:cNvPicPr>
            <a:picLocks noChangeAspect="1"/>
          </p:cNvPicPr>
          <p:nvPr/>
        </p:nvPicPr>
        <p:blipFill>
          <a:blip r:embed="rId3">
            <a:extLst/>
          </a:blip>
          <a:stretch>
            <a:fillRect/>
          </a:stretch>
        </p:blipFill>
        <p:spPr>
          <a:xfrm>
            <a:off x="77092" y="-206145"/>
            <a:ext cx="2676312" cy="1378706"/>
          </a:xfrm>
          <a:prstGeom prst="rect">
            <a:avLst/>
          </a:prstGeom>
          <a:ln w="12700">
            <a:miter lim="400000"/>
          </a:ln>
        </p:spPr>
      </p:pic>
      <p:sp>
        <p:nvSpPr>
          <p:cNvPr id="145" name="Shape 174"/>
          <p:cNvSpPr/>
          <p:nvPr/>
        </p:nvSpPr>
        <p:spPr>
          <a:xfrm>
            <a:off x="1107031" y="783857"/>
            <a:ext cx="8051046" cy="584576"/>
          </a:xfrm>
          <a:custGeom>
            <a:avLst/>
            <a:gdLst/>
            <a:ahLst/>
            <a:cxnLst>
              <a:cxn ang="0">
                <a:pos x="wd2" y="hd2"/>
              </a:cxn>
              <a:cxn ang="5400000">
                <a:pos x="wd2" y="hd2"/>
              </a:cxn>
              <a:cxn ang="10800000">
                <a:pos x="wd2" y="hd2"/>
              </a:cxn>
              <a:cxn ang="16200000">
                <a:pos x="wd2" y="hd2"/>
              </a:cxn>
            </a:cxnLst>
            <a:rect l="0" t="0" r="r" b="b"/>
            <a:pathLst>
              <a:path w="21600" h="21600" extrusionOk="0">
                <a:moveTo>
                  <a:pt x="0" y="135"/>
                </a:moveTo>
                <a:lnTo>
                  <a:pt x="1059" y="21600"/>
                </a:lnTo>
                <a:lnTo>
                  <a:pt x="21600" y="21600"/>
                </a:lnTo>
                <a:lnTo>
                  <a:pt x="21600" y="0"/>
                </a:lnTo>
                <a:lnTo>
                  <a:pt x="0" y="135"/>
                </a:lnTo>
                <a:close/>
              </a:path>
            </a:pathLst>
          </a:custGeom>
          <a:gradFill>
            <a:gsLst>
              <a:gs pos="0">
                <a:srgbClr val="0F5439"/>
              </a:gs>
              <a:gs pos="100000">
                <a:srgbClr val="1E803E"/>
              </a:gs>
            </a:gsLst>
            <a:lin ang="21556138"/>
          </a:gradFill>
          <a:ln w="12700">
            <a:miter lim="400000"/>
          </a:ln>
        </p:spPr>
        <p:txBody>
          <a:bodyPr lIns="45718" tIns="45718" rIns="45718" bIns="45718"/>
          <a:lstStyle/>
          <a:p>
            <a:pPr>
              <a:defRPr>
                <a:latin typeface="+mj-lt"/>
                <a:ea typeface="+mj-ea"/>
                <a:cs typeface="+mj-cs"/>
                <a:sym typeface="Calibri"/>
              </a:defRPr>
            </a:pPr>
            <a:endParaRPr dirty="0"/>
          </a:p>
        </p:txBody>
      </p:sp>
      <p:sp>
        <p:nvSpPr>
          <p:cNvPr id="2" name="Title 1">
            <a:extLst>
              <a:ext uri="{FF2B5EF4-FFF2-40B4-BE49-F238E27FC236}">
                <a16:creationId xmlns:a16="http://schemas.microsoft.com/office/drawing/2014/main" id="{3065A5BF-C824-2C4A-9079-D52F694BC9EF}"/>
              </a:ext>
            </a:extLst>
          </p:cNvPr>
          <p:cNvSpPr>
            <a:spLocks noGrp="1"/>
          </p:cNvSpPr>
          <p:nvPr>
            <p:ph type="title"/>
          </p:nvPr>
        </p:nvSpPr>
        <p:spPr>
          <a:xfrm>
            <a:off x="529936" y="784704"/>
            <a:ext cx="8546686" cy="632935"/>
          </a:xfrm>
        </p:spPr>
        <p:txBody>
          <a:bodyPr/>
          <a:lstStyle/>
          <a:p>
            <a:r>
              <a:rPr lang="en-US" dirty="0"/>
              <a:t>Benefits of Electrostatic Sprayers</a:t>
            </a:r>
          </a:p>
        </p:txBody>
      </p:sp>
      <p:sp>
        <p:nvSpPr>
          <p:cNvPr id="13" name="Donec sollicitudin molestie malesuada. Vestibulum ante ipsum primis in faucibus orci luctus et ultrices posuere cubilia Curae; Donec velit neque, auctor sit amet aliquam vel, ullamcorper sit amet ligula.">
            <a:extLst>
              <a:ext uri="{FF2B5EF4-FFF2-40B4-BE49-F238E27FC236}">
                <a16:creationId xmlns:a16="http://schemas.microsoft.com/office/drawing/2014/main" id="{5EB7AEE0-9093-CD40-B7C9-208328DCCF05}"/>
              </a:ext>
            </a:extLst>
          </p:cNvPr>
          <p:cNvSpPr txBox="1"/>
          <p:nvPr/>
        </p:nvSpPr>
        <p:spPr>
          <a:xfrm>
            <a:off x="581237" y="4904745"/>
            <a:ext cx="2172167" cy="1384990"/>
          </a:xfrm>
          <a:prstGeom prst="rect">
            <a:avLst/>
          </a:prstGeom>
          <a:ln w="12700">
            <a:miter lim="400000"/>
          </a:ln>
          <a:extLst>
            <a:ext uri="{C572A759-6A51-4108-AA02-DFA0A04FC94B}">
              <ma14:wrappingTextBoxFlag xmlns="" xmlns:ma14="http://schemas.microsoft.com/office/mac/drawingml/2011/main" val="1"/>
            </a:ext>
          </a:extLst>
        </p:spPr>
        <p:txBody>
          <a:bodyPr wrap="square" lIns="45718" tIns="45718" rIns="45718" bIns="45718">
            <a:spAutoFit/>
          </a:bodyPr>
          <a:lstStyle>
            <a:lvl1pPr>
              <a:defRPr sz="1000">
                <a:latin typeface="Open Sans"/>
                <a:ea typeface="Open Sans"/>
                <a:cs typeface="Open Sans"/>
                <a:sym typeface="Open Sans"/>
              </a:defRPr>
            </a:lvl1pPr>
          </a:lstStyle>
          <a:p>
            <a:pPr algn="ctr"/>
            <a:r>
              <a:rPr lang="en-US" sz="1400" b="1" dirty="0">
                <a:latin typeface="Arial" panose="020B0604020202020204" pitchFamily="34" charset="0"/>
                <a:cs typeface="Arial" panose="020B0604020202020204" pitchFamily="34" charset="0"/>
              </a:rPr>
              <a:t>Tests Versus A  Hand Pump Sprayer Show That An Electrostatic Sprayer Applies Chemicals Up to 70% Faster. </a:t>
            </a:r>
            <a:endParaRPr sz="1400" b="1" dirty="0">
              <a:latin typeface="Arial" panose="020B0604020202020204" pitchFamily="34" charset="0"/>
              <a:cs typeface="Arial" panose="020B0604020202020204" pitchFamily="34" charset="0"/>
            </a:endParaRPr>
          </a:p>
        </p:txBody>
      </p:sp>
      <p:sp>
        <p:nvSpPr>
          <p:cNvPr id="14" name="Donec sollicitudin molestie malesuada. Vestibulum ante ipsum primis in faucibus orci luctus et ultrices posuere cubilia Curae; Donec velit neque, auctor sit amet aliquam vel, ullamcorper sit amet ligula.">
            <a:extLst>
              <a:ext uri="{FF2B5EF4-FFF2-40B4-BE49-F238E27FC236}">
                <a16:creationId xmlns:a16="http://schemas.microsoft.com/office/drawing/2014/main" id="{46A1F853-A96E-B342-A18C-6FC03F91B73E}"/>
              </a:ext>
            </a:extLst>
          </p:cNvPr>
          <p:cNvSpPr txBox="1"/>
          <p:nvPr/>
        </p:nvSpPr>
        <p:spPr>
          <a:xfrm>
            <a:off x="3372961" y="4904745"/>
            <a:ext cx="2398077" cy="1384990"/>
          </a:xfrm>
          <a:prstGeom prst="rect">
            <a:avLst/>
          </a:prstGeom>
          <a:ln w="12700">
            <a:miter lim="400000"/>
          </a:ln>
          <a:extLst>
            <a:ext uri="{C572A759-6A51-4108-AA02-DFA0A04FC94B}">
              <ma14:wrappingTextBoxFlag xmlns="" xmlns:ma14="http://schemas.microsoft.com/office/mac/drawingml/2011/main" val="1"/>
            </a:ext>
          </a:extLst>
        </p:spPr>
        <p:txBody>
          <a:bodyPr wrap="square" lIns="45718" tIns="45718" rIns="45718" bIns="45718">
            <a:spAutoFit/>
          </a:bodyPr>
          <a:lstStyle>
            <a:lvl1pPr>
              <a:defRPr sz="1000">
                <a:latin typeface="Open Sans"/>
                <a:ea typeface="Open Sans"/>
                <a:cs typeface="Open Sans"/>
                <a:sym typeface="Open Sans"/>
              </a:defRPr>
            </a:lvl1pPr>
          </a:lstStyle>
          <a:p>
            <a:pPr algn="ctr"/>
            <a:r>
              <a:rPr lang="en-US" sz="1400" b="1" dirty="0">
                <a:latin typeface="Arial" panose="020B0604020202020204" pitchFamily="34" charset="0"/>
                <a:cs typeface="Arial" panose="020B0604020202020204" pitchFamily="34" charset="0"/>
              </a:rPr>
              <a:t>Tests Versus A Hand Pump Sprayer Show That An Electrostatic Sprayer Uses Up to 65% Less Chemical To Cover The Same Area.</a:t>
            </a:r>
            <a:endParaRPr sz="1400" b="1" dirty="0">
              <a:latin typeface="Arial" panose="020B0604020202020204" pitchFamily="34" charset="0"/>
              <a:cs typeface="Arial" panose="020B0604020202020204" pitchFamily="34" charset="0"/>
            </a:endParaRPr>
          </a:p>
        </p:txBody>
      </p:sp>
      <p:sp>
        <p:nvSpPr>
          <p:cNvPr id="16" name="Donec sollicitudin molestie malesuada. Vestibulum ante ipsum primis in faucibus orci luctus et ultrices posuere cubilia Curae; Donec velit neque, auctor sit amet aliquam vel, ullamcorper sit amet ligula.">
            <a:extLst>
              <a:ext uri="{FF2B5EF4-FFF2-40B4-BE49-F238E27FC236}">
                <a16:creationId xmlns:a16="http://schemas.microsoft.com/office/drawing/2014/main" id="{D988052C-EDA8-D14C-8385-20DB9FB6C19F}"/>
              </a:ext>
            </a:extLst>
          </p:cNvPr>
          <p:cNvSpPr txBox="1"/>
          <p:nvPr/>
        </p:nvSpPr>
        <p:spPr>
          <a:xfrm>
            <a:off x="6370914" y="4855539"/>
            <a:ext cx="2301258" cy="2031321"/>
          </a:xfrm>
          <a:prstGeom prst="rect">
            <a:avLst/>
          </a:prstGeom>
          <a:ln w="12700">
            <a:miter lim="400000"/>
          </a:ln>
          <a:extLst>
            <a:ext uri="{C572A759-6A51-4108-AA02-DFA0A04FC94B}">
              <ma14:wrappingTextBoxFlag xmlns="" xmlns:ma14="http://schemas.microsoft.com/office/mac/drawingml/2011/main" val="1"/>
            </a:ext>
          </a:extLst>
        </p:spPr>
        <p:txBody>
          <a:bodyPr wrap="square" lIns="45718" tIns="45718" rIns="45718" bIns="45718">
            <a:spAutoFit/>
          </a:bodyPr>
          <a:lstStyle>
            <a:lvl1pPr>
              <a:defRPr sz="1000">
                <a:latin typeface="Open Sans"/>
                <a:ea typeface="Open Sans"/>
                <a:cs typeface="Open Sans"/>
                <a:sym typeface="Open Sans"/>
              </a:defRPr>
            </a:lvl1pPr>
          </a:lstStyle>
          <a:p>
            <a:pPr algn="ctr"/>
            <a:r>
              <a:rPr lang="en-US" sz="1400" b="1" dirty="0">
                <a:latin typeface="Arial" panose="020B0604020202020204" pitchFamily="34" charset="0"/>
                <a:cs typeface="Arial" panose="020B0604020202020204" pitchFamily="34" charset="0"/>
              </a:rPr>
              <a:t>Because Electrostatic Sprayers Charge The Solutions Particles, The Particles Spread Better Versus Piling Up And Continue Looking For Clean Space To Land Giving You Better Coverage.</a:t>
            </a:r>
            <a:endParaRPr sz="1400" b="1" dirty="0">
              <a:latin typeface="Arial" panose="020B0604020202020204" pitchFamily="34" charset="0"/>
              <a:cs typeface="Arial" panose="020B0604020202020204" pitchFamily="34" charset="0"/>
            </a:endParaRPr>
          </a:p>
        </p:txBody>
      </p:sp>
      <p:pic>
        <p:nvPicPr>
          <p:cNvPr id="17" name="Picture 16">
            <a:extLst>
              <a:ext uri="{FF2B5EF4-FFF2-40B4-BE49-F238E27FC236}">
                <a16:creationId xmlns:a16="http://schemas.microsoft.com/office/drawing/2014/main" id="{42F8794D-9CAB-A54B-A1DF-244BA9A7427C}"/>
              </a:ext>
            </a:extLst>
          </p:cNvPr>
          <p:cNvPicPr>
            <a:picLocks noChangeAspect="1"/>
          </p:cNvPicPr>
          <p:nvPr/>
        </p:nvPicPr>
        <p:blipFill>
          <a:blip r:embed="rId4"/>
          <a:stretch>
            <a:fillRect/>
          </a:stretch>
        </p:blipFill>
        <p:spPr>
          <a:xfrm>
            <a:off x="2177979" y="1097432"/>
            <a:ext cx="4625788" cy="2423913"/>
          </a:xfrm>
          <a:prstGeom prst="rect">
            <a:avLst/>
          </a:prstGeom>
        </p:spPr>
      </p:pic>
      <p:pic>
        <p:nvPicPr>
          <p:cNvPr id="18" name="Picture 17">
            <a:extLst>
              <a:ext uri="{FF2B5EF4-FFF2-40B4-BE49-F238E27FC236}">
                <a16:creationId xmlns:a16="http://schemas.microsoft.com/office/drawing/2014/main" id="{368511E0-C68A-EF45-BEE0-885F03654AC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3255970"/>
            <a:ext cx="9144000" cy="1485900"/>
          </a:xfrm>
          <a:prstGeom prst="rect">
            <a:avLst/>
          </a:prstGeom>
        </p:spPr>
      </p:pic>
      <p:sp>
        <p:nvSpPr>
          <p:cNvPr id="19" name="TextBox 18">
            <a:extLst>
              <a:ext uri="{FF2B5EF4-FFF2-40B4-BE49-F238E27FC236}">
                <a16:creationId xmlns:a16="http://schemas.microsoft.com/office/drawing/2014/main" id="{D13CF424-6004-B342-B58C-19F2A1215185}"/>
              </a:ext>
            </a:extLst>
          </p:cNvPr>
          <p:cNvSpPr txBox="1"/>
          <p:nvPr/>
        </p:nvSpPr>
        <p:spPr>
          <a:xfrm>
            <a:off x="915831" y="4099036"/>
            <a:ext cx="1502979" cy="369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000000"/>
                </a:solidFill>
                <a:effectLst/>
                <a:uFillTx/>
                <a:latin typeface="+mn-lt"/>
                <a:ea typeface="+mn-ea"/>
                <a:cs typeface="+mn-cs"/>
                <a:sym typeface="Helvetica"/>
              </a:rPr>
              <a:t>SAVES TIME</a:t>
            </a:r>
          </a:p>
        </p:txBody>
      </p:sp>
      <p:sp>
        <p:nvSpPr>
          <p:cNvPr id="20" name="TextBox 19">
            <a:extLst>
              <a:ext uri="{FF2B5EF4-FFF2-40B4-BE49-F238E27FC236}">
                <a16:creationId xmlns:a16="http://schemas.microsoft.com/office/drawing/2014/main" id="{3F8ABA39-CF14-B944-B928-1682B0B2B27F}"/>
              </a:ext>
            </a:extLst>
          </p:cNvPr>
          <p:cNvSpPr txBox="1"/>
          <p:nvPr/>
        </p:nvSpPr>
        <p:spPr>
          <a:xfrm>
            <a:off x="3599794" y="4099036"/>
            <a:ext cx="1944413" cy="369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000000"/>
                </a:solidFill>
                <a:effectLst/>
                <a:uFillTx/>
                <a:latin typeface="+mn-lt"/>
                <a:ea typeface="+mn-ea"/>
                <a:cs typeface="+mn-cs"/>
                <a:sym typeface="Helvetica"/>
              </a:rPr>
              <a:t>SAVES MONEY</a:t>
            </a:r>
          </a:p>
        </p:txBody>
      </p:sp>
      <p:sp>
        <p:nvSpPr>
          <p:cNvPr id="21" name="TextBox 20">
            <a:extLst>
              <a:ext uri="{FF2B5EF4-FFF2-40B4-BE49-F238E27FC236}">
                <a16:creationId xmlns:a16="http://schemas.microsoft.com/office/drawing/2014/main" id="{0F4767A3-850D-3149-ABD5-65535B47B8FF}"/>
              </a:ext>
            </a:extLst>
          </p:cNvPr>
          <p:cNvSpPr txBox="1"/>
          <p:nvPr/>
        </p:nvSpPr>
        <p:spPr>
          <a:xfrm>
            <a:off x="6333874" y="4099036"/>
            <a:ext cx="2375338" cy="64632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000000"/>
                </a:solidFill>
                <a:effectLst/>
                <a:uFillTx/>
                <a:latin typeface="+mn-lt"/>
                <a:ea typeface="+mn-ea"/>
                <a:cs typeface="+mn-cs"/>
                <a:sym typeface="Helvetica"/>
              </a:rPr>
              <a:t>PROVIDES BETTER COVERAGE</a:t>
            </a:r>
          </a:p>
        </p:txBody>
      </p:sp>
      <p:pic>
        <p:nvPicPr>
          <p:cNvPr id="22" name="Picture 21">
            <a:extLst>
              <a:ext uri="{FF2B5EF4-FFF2-40B4-BE49-F238E27FC236}">
                <a16:creationId xmlns:a16="http://schemas.microsoft.com/office/drawing/2014/main" id="{394C91F2-138C-C54F-91A1-0896F42BA92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342888" y="3451779"/>
            <a:ext cx="648865" cy="600200"/>
          </a:xfrm>
          <a:prstGeom prst="rect">
            <a:avLst/>
          </a:prstGeom>
        </p:spPr>
      </p:pic>
      <p:pic>
        <p:nvPicPr>
          <p:cNvPr id="23" name="Picture 22">
            <a:extLst>
              <a:ext uri="{FF2B5EF4-FFF2-40B4-BE49-F238E27FC236}">
                <a16:creationId xmlns:a16="http://schemas.microsoft.com/office/drawing/2014/main" id="{25848AF6-F705-374A-BFD0-38103206930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218935" y="3418169"/>
            <a:ext cx="706130" cy="730480"/>
          </a:xfrm>
          <a:prstGeom prst="rect">
            <a:avLst/>
          </a:prstGeom>
        </p:spPr>
      </p:pic>
      <p:pic>
        <p:nvPicPr>
          <p:cNvPr id="24" name="Picture 23">
            <a:extLst>
              <a:ext uri="{FF2B5EF4-FFF2-40B4-BE49-F238E27FC236}">
                <a16:creationId xmlns:a16="http://schemas.microsoft.com/office/drawing/2014/main" id="{C742C1A8-6723-5C49-A460-61D99D3459B8}"/>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231332" y="3465537"/>
            <a:ext cx="580423" cy="572684"/>
          </a:xfrm>
          <a:prstGeom prst="rect">
            <a:avLst/>
          </a:prstGeom>
        </p:spPr>
      </p:pic>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6" name="Victory-LinkedIn-Cover.jpg" descr="Victory-LinkedIn-Cover.jpg"/>
          <p:cNvPicPr>
            <a:picLocks noChangeAspect="1"/>
          </p:cNvPicPr>
          <p:nvPr/>
        </p:nvPicPr>
        <p:blipFill>
          <a:blip r:embed="rId3">
            <a:extLst/>
          </a:blip>
          <a:srcRect l="16604" t="51713" r="6342" b="26080"/>
          <a:stretch>
            <a:fillRect/>
          </a:stretch>
        </p:blipFill>
        <p:spPr>
          <a:xfrm>
            <a:off x="-12700" y="-12700"/>
            <a:ext cx="9169400" cy="802184"/>
          </a:xfrm>
          <a:prstGeom prst="rect">
            <a:avLst/>
          </a:prstGeom>
          <a:ln w="12700">
            <a:miter lim="400000"/>
          </a:ln>
        </p:spPr>
      </p:pic>
      <p:pic>
        <p:nvPicPr>
          <p:cNvPr id="157" name="Victory-Innovations-Co-facebook-OG.png" descr="Victory-Innovations-Co-facebook-OG.png"/>
          <p:cNvPicPr>
            <a:picLocks noChangeAspect="1"/>
          </p:cNvPicPr>
          <p:nvPr/>
        </p:nvPicPr>
        <p:blipFill>
          <a:blip r:embed="rId4">
            <a:extLst/>
          </a:blip>
          <a:stretch>
            <a:fillRect/>
          </a:stretch>
        </p:blipFill>
        <p:spPr>
          <a:xfrm>
            <a:off x="77092" y="-206145"/>
            <a:ext cx="2676312" cy="1378706"/>
          </a:xfrm>
          <a:prstGeom prst="rect">
            <a:avLst/>
          </a:prstGeom>
          <a:ln w="12700">
            <a:miter lim="400000"/>
          </a:ln>
        </p:spPr>
      </p:pic>
      <p:sp>
        <p:nvSpPr>
          <p:cNvPr id="158" name="Shape 174"/>
          <p:cNvSpPr/>
          <p:nvPr/>
        </p:nvSpPr>
        <p:spPr>
          <a:xfrm>
            <a:off x="1107031" y="783857"/>
            <a:ext cx="8051046" cy="584576"/>
          </a:xfrm>
          <a:custGeom>
            <a:avLst/>
            <a:gdLst/>
            <a:ahLst/>
            <a:cxnLst>
              <a:cxn ang="0">
                <a:pos x="wd2" y="hd2"/>
              </a:cxn>
              <a:cxn ang="5400000">
                <a:pos x="wd2" y="hd2"/>
              </a:cxn>
              <a:cxn ang="10800000">
                <a:pos x="wd2" y="hd2"/>
              </a:cxn>
              <a:cxn ang="16200000">
                <a:pos x="wd2" y="hd2"/>
              </a:cxn>
            </a:cxnLst>
            <a:rect l="0" t="0" r="r" b="b"/>
            <a:pathLst>
              <a:path w="21600" h="21600" extrusionOk="0">
                <a:moveTo>
                  <a:pt x="0" y="135"/>
                </a:moveTo>
                <a:lnTo>
                  <a:pt x="1059" y="21600"/>
                </a:lnTo>
                <a:lnTo>
                  <a:pt x="21600" y="21600"/>
                </a:lnTo>
                <a:lnTo>
                  <a:pt x="21600" y="0"/>
                </a:lnTo>
                <a:lnTo>
                  <a:pt x="0" y="135"/>
                </a:lnTo>
                <a:close/>
              </a:path>
            </a:pathLst>
          </a:custGeom>
          <a:gradFill>
            <a:gsLst>
              <a:gs pos="0">
                <a:srgbClr val="0F5439"/>
              </a:gs>
              <a:gs pos="100000">
                <a:srgbClr val="1E803E"/>
              </a:gs>
            </a:gsLst>
            <a:lin ang="21556138"/>
          </a:gradFill>
          <a:ln w="12700">
            <a:miter lim="400000"/>
          </a:ln>
        </p:spPr>
        <p:txBody>
          <a:bodyPr lIns="45718" tIns="45718" rIns="45718" bIns="45718"/>
          <a:lstStyle/>
          <a:p>
            <a:pPr>
              <a:defRPr>
                <a:latin typeface="+mj-lt"/>
                <a:ea typeface="+mj-ea"/>
                <a:cs typeface="+mj-cs"/>
                <a:sym typeface="Calibri"/>
              </a:defRPr>
            </a:pPr>
            <a:endParaRPr/>
          </a:p>
        </p:txBody>
      </p:sp>
      <p:sp>
        <p:nvSpPr>
          <p:cNvPr id="159" name="Shape 175"/>
          <p:cNvSpPr txBox="1"/>
          <p:nvPr/>
        </p:nvSpPr>
        <p:spPr>
          <a:xfrm>
            <a:off x="1330036" y="911304"/>
            <a:ext cx="7813964" cy="369328"/>
          </a:xfrm>
          <a:prstGeom prst="rect">
            <a:avLst/>
          </a:prstGeom>
          <a:ln w="12700">
            <a:miter lim="400000"/>
          </a:ln>
          <a:extLst>
            <a:ext uri="{C572A759-6A51-4108-AA02-DFA0A04FC94B}">
              <ma14:wrappingTextBoxFlag xmlns:ma14="http://schemas.microsoft.com/office/mac/drawingml/2011/main" xmlns="" val="1"/>
            </a:ext>
          </a:extLst>
        </p:spPr>
        <p:txBody>
          <a:bodyPr wrap="square" lIns="45718" tIns="45718" rIns="45718" bIns="45718" anchor="ctr">
            <a:spAutoFit/>
          </a:bodyPr>
          <a:lstStyle>
            <a:lvl1pPr algn="ctr">
              <a:defRPr sz="2000">
                <a:solidFill>
                  <a:srgbClr val="FFFFFF"/>
                </a:solidFill>
                <a:latin typeface="Montserrat Medium"/>
                <a:ea typeface="Montserrat Medium"/>
                <a:cs typeface="Montserrat Medium"/>
                <a:sym typeface="Montserrat Medium"/>
              </a:defRPr>
            </a:lvl1pPr>
          </a:lstStyle>
          <a:p>
            <a:r>
              <a:rPr sz="1800" dirty="0"/>
              <a:t>WHY VICTORY INNOVATIONS ELECTROSTATIC</a:t>
            </a:r>
            <a:r>
              <a:rPr lang="en-US" sz="1800" dirty="0"/>
              <a:t> SPRAYERS</a:t>
            </a:r>
            <a:r>
              <a:rPr sz="1800" dirty="0"/>
              <a:t>?</a:t>
            </a:r>
          </a:p>
        </p:txBody>
      </p:sp>
      <p:sp>
        <p:nvSpPr>
          <p:cNvPr id="2" name="Rectangle 1">
            <a:extLst>
              <a:ext uri="{FF2B5EF4-FFF2-40B4-BE49-F238E27FC236}">
                <a16:creationId xmlns:a16="http://schemas.microsoft.com/office/drawing/2014/main" id="{9ACCC587-B7FE-3448-80BD-F18667676A1D}"/>
              </a:ext>
            </a:extLst>
          </p:cNvPr>
          <p:cNvSpPr/>
          <p:nvPr/>
        </p:nvSpPr>
        <p:spPr>
          <a:xfrm>
            <a:off x="431966" y="1795658"/>
            <a:ext cx="1966564" cy="369332"/>
          </a:xfrm>
          <a:prstGeom prst="rect">
            <a:avLst/>
          </a:prstGeom>
        </p:spPr>
        <p:txBody>
          <a:bodyPr wrap="none">
            <a:spAutoFit/>
          </a:bodyPr>
          <a:lstStyle/>
          <a:p>
            <a:pPr marL="240631" indent="-240631">
              <a:buSzPct val="100000"/>
              <a:buAutoNum type="arabicPeriod"/>
              <a:defRPr cap="all">
                <a:latin typeface="Montserrat Regular"/>
                <a:ea typeface="Montserrat Regular"/>
                <a:cs typeface="Montserrat Regular"/>
                <a:sym typeface="Montserrat Regular"/>
              </a:defRPr>
            </a:pPr>
            <a:r>
              <a:rPr lang="en-US" dirty="0">
                <a:latin typeface="Arial" panose="020B0604020202020204" pitchFamily="34" charset="0"/>
                <a:cs typeface="Arial" panose="020B0604020202020204" pitchFamily="34" charset="0"/>
              </a:rPr>
              <a:t>Ease of Use</a:t>
            </a:r>
          </a:p>
        </p:txBody>
      </p:sp>
      <p:sp>
        <p:nvSpPr>
          <p:cNvPr id="5" name="TextBox 4">
            <a:extLst>
              <a:ext uri="{FF2B5EF4-FFF2-40B4-BE49-F238E27FC236}">
                <a16:creationId xmlns:a16="http://schemas.microsoft.com/office/drawing/2014/main" id="{628C9145-B1D9-5F43-B579-8D9B975BBCC5}"/>
              </a:ext>
            </a:extLst>
          </p:cNvPr>
          <p:cNvSpPr txBox="1"/>
          <p:nvPr/>
        </p:nvSpPr>
        <p:spPr>
          <a:xfrm>
            <a:off x="1107031" y="2164990"/>
            <a:ext cx="2925018" cy="95410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285750" marR="0" indent="-285750" algn="l" defTabSz="457200" rtl="0" fontAlgn="auto" latinLnBrk="0" hangingPunct="0">
              <a:lnSpc>
                <a:spcPct val="100000"/>
              </a:lnSpc>
              <a:spcBef>
                <a:spcPts val="0"/>
              </a:spcBef>
              <a:spcAft>
                <a:spcPts val="0"/>
              </a:spcAft>
              <a:buClrTx/>
              <a:buSzTx/>
              <a:buFont typeface="Arial" panose="020B0604020202020204" pitchFamily="34" charset="0"/>
              <a:buChar char="•"/>
              <a:tabLst/>
            </a:pPr>
            <a:r>
              <a:rPr kumimoji="0" lang="en-US" sz="1400" b="0" i="0" u="none" strike="noStrike" cap="none" spc="0" normalizeH="0" baseline="0" dirty="0">
                <a:ln>
                  <a:noFill/>
                </a:ln>
                <a:solidFill>
                  <a:srgbClr val="000000"/>
                </a:solidFill>
                <a:effectLst/>
                <a:uFillTx/>
                <a:latin typeface="+mn-lt"/>
                <a:ea typeface="+mn-ea"/>
                <a:cs typeface="+mn-cs"/>
                <a:sym typeface="Helvetica"/>
              </a:rPr>
              <a:t>Cordless</a:t>
            </a:r>
          </a:p>
          <a:p>
            <a:pPr marL="285750" marR="0" indent="-285750" algn="l" defTabSz="457200" rtl="0" fontAlgn="auto" latinLnBrk="0" hangingPunct="0">
              <a:lnSpc>
                <a:spcPct val="100000"/>
              </a:lnSpc>
              <a:spcBef>
                <a:spcPts val="0"/>
              </a:spcBef>
              <a:spcAft>
                <a:spcPts val="0"/>
              </a:spcAft>
              <a:buClrTx/>
              <a:buSzTx/>
              <a:buFont typeface="Arial" panose="020B0604020202020204" pitchFamily="34" charset="0"/>
              <a:buChar char="•"/>
              <a:tabLst/>
            </a:pPr>
            <a:r>
              <a:rPr lang="en-US" sz="1400" dirty="0"/>
              <a:t>Lightweight</a:t>
            </a:r>
          </a:p>
          <a:p>
            <a:pPr marL="285750" marR="0" indent="-285750" algn="l" defTabSz="457200" rtl="0" fontAlgn="auto" latinLnBrk="0" hangingPunct="0">
              <a:lnSpc>
                <a:spcPct val="100000"/>
              </a:lnSpc>
              <a:spcBef>
                <a:spcPts val="0"/>
              </a:spcBef>
              <a:spcAft>
                <a:spcPts val="0"/>
              </a:spcAft>
              <a:buClrTx/>
              <a:buSzTx/>
              <a:buFont typeface="Arial" panose="020B0604020202020204" pitchFamily="34" charset="0"/>
              <a:buChar char="•"/>
              <a:tabLst/>
            </a:pPr>
            <a:r>
              <a:rPr lang="en-US" sz="1400" dirty="0"/>
              <a:t>Ergonomic</a:t>
            </a:r>
          </a:p>
          <a:p>
            <a:pPr marL="285750" marR="0" indent="-285750" algn="l" defTabSz="457200" rtl="0" fontAlgn="auto" latinLnBrk="0" hangingPunct="0">
              <a:lnSpc>
                <a:spcPct val="100000"/>
              </a:lnSpc>
              <a:spcBef>
                <a:spcPts val="0"/>
              </a:spcBef>
              <a:spcAft>
                <a:spcPts val="0"/>
              </a:spcAft>
              <a:buClrTx/>
              <a:buSzTx/>
              <a:buFont typeface="Arial" panose="020B0604020202020204" pitchFamily="34" charset="0"/>
              <a:buChar char="•"/>
              <a:tabLst/>
            </a:pPr>
            <a:r>
              <a:rPr kumimoji="0" lang="en-US" sz="1400" b="0" i="0" u="none" strike="noStrike" cap="none" spc="0" normalizeH="0" baseline="0" dirty="0">
                <a:ln>
                  <a:noFill/>
                </a:ln>
                <a:solidFill>
                  <a:srgbClr val="000000"/>
                </a:solidFill>
                <a:effectLst/>
                <a:uFillTx/>
                <a:latin typeface="+mn-lt"/>
                <a:ea typeface="+mn-ea"/>
                <a:cs typeface="+mn-cs"/>
                <a:sym typeface="Helvetica"/>
              </a:rPr>
              <a:t>Simple to Use and Understand</a:t>
            </a:r>
          </a:p>
        </p:txBody>
      </p:sp>
      <p:sp>
        <p:nvSpPr>
          <p:cNvPr id="6" name="Rectangle 5">
            <a:extLst>
              <a:ext uri="{FF2B5EF4-FFF2-40B4-BE49-F238E27FC236}">
                <a16:creationId xmlns:a16="http://schemas.microsoft.com/office/drawing/2014/main" id="{B78A2FB5-D458-E647-B26B-B7752429C0F4}"/>
              </a:ext>
            </a:extLst>
          </p:cNvPr>
          <p:cNvSpPr/>
          <p:nvPr/>
        </p:nvSpPr>
        <p:spPr>
          <a:xfrm>
            <a:off x="431966" y="3180250"/>
            <a:ext cx="1915909" cy="369332"/>
          </a:xfrm>
          <a:prstGeom prst="rect">
            <a:avLst/>
          </a:prstGeom>
        </p:spPr>
        <p:txBody>
          <a:bodyPr wrap="none">
            <a:spAutoFit/>
          </a:bodyPr>
          <a:lstStyle/>
          <a:p>
            <a:pPr lvl="1">
              <a:buSzPct val="100000"/>
              <a:defRPr cap="all">
                <a:latin typeface="Montserrat Regular"/>
                <a:ea typeface="Montserrat Regular"/>
                <a:cs typeface="Montserrat Regular"/>
                <a:sym typeface="Montserrat Regular"/>
              </a:defRPr>
            </a:pPr>
            <a:r>
              <a:rPr lang="en-US" dirty="0">
                <a:latin typeface="Arial" panose="020B0604020202020204" pitchFamily="34" charset="0"/>
                <a:cs typeface="Arial" panose="020B0604020202020204" pitchFamily="34" charset="0"/>
              </a:rPr>
              <a:t>2. Versatility</a:t>
            </a:r>
          </a:p>
        </p:txBody>
      </p:sp>
      <p:sp>
        <p:nvSpPr>
          <p:cNvPr id="7" name="TextBox 6">
            <a:extLst>
              <a:ext uri="{FF2B5EF4-FFF2-40B4-BE49-F238E27FC236}">
                <a16:creationId xmlns:a16="http://schemas.microsoft.com/office/drawing/2014/main" id="{60D398B1-AF60-7A44-8DF3-25B665E23074}"/>
              </a:ext>
            </a:extLst>
          </p:cNvPr>
          <p:cNvSpPr txBox="1"/>
          <p:nvPr/>
        </p:nvSpPr>
        <p:spPr>
          <a:xfrm>
            <a:off x="1107031" y="3549582"/>
            <a:ext cx="7836408" cy="73866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285750" marR="0" indent="-285750" algn="l" defTabSz="457200" rtl="0" fontAlgn="auto" latinLnBrk="0" hangingPunct="0">
              <a:lnSpc>
                <a:spcPct val="100000"/>
              </a:lnSpc>
              <a:spcBef>
                <a:spcPts val="0"/>
              </a:spcBef>
              <a:spcAft>
                <a:spcPts val="0"/>
              </a:spcAft>
              <a:buClrTx/>
              <a:buSzTx/>
              <a:buFont typeface="Arial" panose="020B0604020202020204" pitchFamily="34" charset="0"/>
              <a:buChar char="•"/>
              <a:tabLst/>
            </a:pPr>
            <a:r>
              <a:rPr kumimoji="0" lang="en-US" sz="1400" b="0" i="0" u="none" strike="noStrike" cap="none" spc="0" normalizeH="0" baseline="0" dirty="0">
                <a:ln>
                  <a:noFill/>
                </a:ln>
                <a:solidFill>
                  <a:srgbClr val="000000"/>
                </a:solidFill>
                <a:effectLst/>
                <a:uFillTx/>
                <a:latin typeface="+mn-lt"/>
                <a:ea typeface="+mn-ea"/>
                <a:cs typeface="+mn-cs"/>
                <a:sym typeface="Helvetica"/>
              </a:rPr>
              <a:t>Accepts all chemicals approved to be sprayed</a:t>
            </a:r>
          </a:p>
          <a:p>
            <a:pPr marL="285750" marR="0" indent="-285750" algn="l" defTabSz="457200" rtl="0" fontAlgn="auto" latinLnBrk="0" hangingPunct="0">
              <a:lnSpc>
                <a:spcPct val="100000"/>
              </a:lnSpc>
              <a:spcBef>
                <a:spcPts val="0"/>
              </a:spcBef>
              <a:spcAft>
                <a:spcPts val="0"/>
              </a:spcAft>
              <a:buClrTx/>
              <a:buSzTx/>
              <a:buFont typeface="Arial" panose="020B0604020202020204" pitchFamily="34" charset="0"/>
              <a:buChar char="•"/>
              <a:tabLst/>
            </a:pPr>
            <a:r>
              <a:rPr lang="en-US" sz="1400" dirty="0"/>
              <a:t>3 in 1 nozzle allows you to match dwell times to chemicals requirements</a:t>
            </a:r>
          </a:p>
          <a:p>
            <a:pPr marL="285750" marR="0" indent="-285750" algn="l" defTabSz="457200" rtl="0" fontAlgn="auto" latinLnBrk="0" hangingPunct="0">
              <a:lnSpc>
                <a:spcPct val="100000"/>
              </a:lnSpc>
              <a:spcBef>
                <a:spcPts val="0"/>
              </a:spcBef>
              <a:spcAft>
                <a:spcPts val="0"/>
              </a:spcAft>
              <a:buClrTx/>
              <a:buSzTx/>
              <a:buFont typeface="Arial" panose="020B0604020202020204" pitchFamily="34" charset="0"/>
              <a:buChar char="•"/>
              <a:tabLst/>
            </a:pPr>
            <a:r>
              <a:rPr kumimoji="0" lang="en-US" sz="1400" b="0" i="0" u="none" strike="noStrike" cap="none" spc="0" normalizeH="0" baseline="0" dirty="0">
                <a:ln>
                  <a:noFill/>
                </a:ln>
                <a:solidFill>
                  <a:srgbClr val="000000"/>
                </a:solidFill>
                <a:effectLst/>
                <a:uFillTx/>
                <a:latin typeface="+mn-lt"/>
                <a:ea typeface="+mn-ea"/>
                <a:cs typeface="+mn-cs"/>
                <a:sym typeface="Helvetica"/>
              </a:rPr>
              <a:t>2 sprayer option</a:t>
            </a:r>
            <a:r>
              <a:rPr lang="en-US" sz="1400" dirty="0"/>
              <a:t>s (handheld and back pack) designed for space and customer preferences</a:t>
            </a:r>
            <a:endParaRPr kumimoji="0" lang="en-US" sz="1400" b="0" i="0" u="none" strike="noStrike" cap="none" spc="0" normalizeH="0" baseline="0" dirty="0">
              <a:ln>
                <a:noFill/>
              </a:ln>
              <a:solidFill>
                <a:srgbClr val="000000"/>
              </a:solidFill>
              <a:effectLst/>
              <a:uFillTx/>
              <a:latin typeface="+mn-lt"/>
              <a:ea typeface="+mn-ea"/>
              <a:cs typeface="+mn-cs"/>
              <a:sym typeface="Helvetica"/>
            </a:endParaRPr>
          </a:p>
        </p:txBody>
      </p:sp>
      <p:sp>
        <p:nvSpPr>
          <p:cNvPr id="8" name="Rectangle 7">
            <a:extLst>
              <a:ext uri="{FF2B5EF4-FFF2-40B4-BE49-F238E27FC236}">
                <a16:creationId xmlns:a16="http://schemas.microsoft.com/office/drawing/2014/main" id="{01AAE208-D016-D042-860F-6C5A302BA717}"/>
              </a:ext>
            </a:extLst>
          </p:cNvPr>
          <p:cNvSpPr/>
          <p:nvPr/>
        </p:nvSpPr>
        <p:spPr>
          <a:xfrm>
            <a:off x="434736" y="4476108"/>
            <a:ext cx="2223044" cy="369332"/>
          </a:xfrm>
          <a:prstGeom prst="rect">
            <a:avLst/>
          </a:prstGeom>
        </p:spPr>
        <p:txBody>
          <a:bodyPr wrap="none">
            <a:spAutoFit/>
          </a:bodyPr>
          <a:lstStyle/>
          <a:p>
            <a:pPr marL="240631" indent="-240631">
              <a:buSzPct val="100000"/>
              <a:buAutoNum type="arabicPeriod" startAt="3"/>
              <a:defRPr cap="all">
                <a:latin typeface="Montserrat Regular"/>
                <a:ea typeface="Montserrat Regular"/>
                <a:cs typeface="Montserrat Regular"/>
                <a:sym typeface="Montserrat Regular"/>
              </a:defRPr>
            </a:pPr>
            <a:r>
              <a:rPr lang="en-US" dirty="0">
                <a:latin typeface="Arial" panose="020B0604020202020204" pitchFamily="34" charset="0"/>
                <a:cs typeface="Arial" panose="020B0604020202020204" pitchFamily="34" charset="0"/>
              </a:rPr>
              <a:t>Performance</a:t>
            </a:r>
          </a:p>
        </p:txBody>
      </p:sp>
      <p:sp>
        <p:nvSpPr>
          <p:cNvPr id="10" name="TextBox 9">
            <a:extLst>
              <a:ext uri="{FF2B5EF4-FFF2-40B4-BE49-F238E27FC236}">
                <a16:creationId xmlns:a16="http://schemas.microsoft.com/office/drawing/2014/main" id="{42A12BAE-736E-9B4C-BA98-473418598068}"/>
              </a:ext>
            </a:extLst>
          </p:cNvPr>
          <p:cNvSpPr txBox="1"/>
          <p:nvPr/>
        </p:nvSpPr>
        <p:spPr>
          <a:xfrm>
            <a:off x="1107031" y="4841053"/>
            <a:ext cx="7543800" cy="52321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285750" marR="0" indent="-285750" algn="l" defTabSz="457200" rtl="0" fontAlgn="auto" latinLnBrk="0" hangingPunct="0">
              <a:lnSpc>
                <a:spcPct val="100000"/>
              </a:lnSpc>
              <a:spcBef>
                <a:spcPts val="0"/>
              </a:spcBef>
              <a:spcAft>
                <a:spcPts val="0"/>
              </a:spcAft>
              <a:buClrTx/>
              <a:buSzTx/>
              <a:buFont typeface="Arial" panose="020B0604020202020204" pitchFamily="34" charset="0"/>
              <a:buChar char="•"/>
              <a:tabLst/>
            </a:pPr>
            <a:r>
              <a:rPr lang="en-US" sz="1400" dirty="0"/>
              <a:t>Patented double charge system provides optimal charge on sprayed particles</a:t>
            </a:r>
          </a:p>
          <a:p>
            <a:pPr marL="285750" marR="0" indent="-285750" algn="l" defTabSz="457200" rtl="0" fontAlgn="auto" latinLnBrk="0" hangingPunct="0">
              <a:lnSpc>
                <a:spcPct val="100000"/>
              </a:lnSpc>
              <a:spcBef>
                <a:spcPts val="0"/>
              </a:spcBef>
              <a:spcAft>
                <a:spcPts val="0"/>
              </a:spcAft>
              <a:buClrTx/>
              <a:buSzTx/>
              <a:buFont typeface="Arial" panose="020B0604020202020204" pitchFamily="34" charset="0"/>
              <a:buChar char="•"/>
              <a:tabLst/>
            </a:pPr>
            <a:r>
              <a:rPr kumimoji="0" lang="en-US" sz="1400" b="0" i="0" u="none" strike="noStrike" cap="none" spc="0" normalizeH="0" baseline="0" dirty="0">
                <a:ln>
                  <a:noFill/>
                </a:ln>
                <a:solidFill>
                  <a:srgbClr val="000000"/>
                </a:solidFill>
                <a:effectLst/>
                <a:uFillTx/>
                <a:latin typeface="+mn-lt"/>
                <a:ea typeface="+mn-ea"/>
                <a:cs typeface="+mn-cs"/>
                <a:sym typeface="Helvetica"/>
              </a:rPr>
              <a:t>1</a:t>
            </a:r>
            <a:r>
              <a:rPr lang="en-US" sz="1400" dirty="0"/>
              <a:t>6.8V lithium ion battery provides 4 hours of continuous runtime on a single charge</a:t>
            </a:r>
            <a:endParaRPr kumimoji="0" lang="en-US" sz="1400" b="0" i="0" u="none" strike="noStrike" cap="none" spc="0" normalizeH="0" baseline="0" dirty="0">
              <a:ln>
                <a:noFill/>
              </a:ln>
              <a:solidFill>
                <a:srgbClr val="000000"/>
              </a:solidFill>
              <a:effectLst/>
              <a:uFillTx/>
              <a:latin typeface="+mn-lt"/>
              <a:ea typeface="+mn-ea"/>
              <a:cs typeface="+mn-cs"/>
              <a:sym typeface="Helvetica"/>
            </a:endParaRPr>
          </a:p>
        </p:txBody>
      </p:sp>
      <p:sp>
        <p:nvSpPr>
          <p:cNvPr id="11" name="Rectangle 10">
            <a:extLst>
              <a:ext uri="{FF2B5EF4-FFF2-40B4-BE49-F238E27FC236}">
                <a16:creationId xmlns:a16="http://schemas.microsoft.com/office/drawing/2014/main" id="{D130188F-C14C-FC4D-ABD2-17230919F29C}"/>
              </a:ext>
            </a:extLst>
          </p:cNvPr>
          <p:cNvSpPr/>
          <p:nvPr/>
        </p:nvSpPr>
        <p:spPr>
          <a:xfrm>
            <a:off x="431966" y="5418616"/>
            <a:ext cx="1325363" cy="369332"/>
          </a:xfrm>
          <a:prstGeom prst="rect">
            <a:avLst/>
          </a:prstGeom>
        </p:spPr>
        <p:txBody>
          <a:bodyPr wrap="none">
            <a:spAutoFit/>
          </a:bodyPr>
          <a:lstStyle/>
          <a:p>
            <a:pPr marL="240631" indent="-240631">
              <a:buSzPct val="100000"/>
              <a:buAutoNum type="arabicPeriod" startAt="4"/>
              <a:defRPr cap="all">
                <a:latin typeface="Montserrat Regular"/>
                <a:ea typeface="Montserrat Regular"/>
                <a:cs typeface="Montserrat Regular"/>
                <a:sym typeface="Montserrat Regular"/>
              </a:defRPr>
            </a:pPr>
            <a:r>
              <a:rPr lang="en-US" dirty="0">
                <a:latin typeface="Arial" panose="020B0604020202020204" pitchFamily="34" charset="0"/>
                <a:cs typeface="Arial" panose="020B0604020202020204" pitchFamily="34" charset="0"/>
              </a:rPr>
              <a:t>Safety</a:t>
            </a:r>
          </a:p>
        </p:txBody>
      </p:sp>
      <p:sp>
        <p:nvSpPr>
          <p:cNvPr id="12" name="TextBox 11">
            <a:extLst>
              <a:ext uri="{FF2B5EF4-FFF2-40B4-BE49-F238E27FC236}">
                <a16:creationId xmlns:a16="http://schemas.microsoft.com/office/drawing/2014/main" id="{7E44177B-681A-5744-BDEE-E9D0FAA341AE}"/>
              </a:ext>
            </a:extLst>
          </p:cNvPr>
          <p:cNvSpPr txBox="1"/>
          <p:nvPr/>
        </p:nvSpPr>
        <p:spPr>
          <a:xfrm>
            <a:off x="1107031" y="5787948"/>
            <a:ext cx="6693408" cy="52321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285750" marR="0" indent="-285750" algn="l" defTabSz="457200" rtl="0" fontAlgn="auto" latinLnBrk="0" hangingPunct="0">
              <a:lnSpc>
                <a:spcPct val="100000"/>
              </a:lnSpc>
              <a:spcBef>
                <a:spcPts val="0"/>
              </a:spcBef>
              <a:spcAft>
                <a:spcPts val="0"/>
              </a:spcAft>
              <a:buClrTx/>
              <a:buSzTx/>
              <a:buFont typeface="Arial" panose="020B0604020202020204" pitchFamily="34" charset="0"/>
              <a:buChar char="•"/>
              <a:tabLst/>
            </a:pPr>
            <a:r>
              <a:rPr kumimoji="0" lang="en-US" sz="1400" b="0" i="0" u="none" strike="noStrike" cap="none" spc="0" normalizeH="0" baseline="0" dirty="0">
                <a:ln>
                  <a:noFill/>
                </a:ln>
                <a:solidFill>
                  <a:srgbClr val="000000"/>
                </a:solidFill>
                <a:effectLst/>
                <a:uFillTx/>
                <a:latin typeface="+mn-lt"/>
                <a:ea typeface="+mn-ea"/>
                <a:cs typeface="+mn-cs"/>
                <a:sym typeface="Helvetica"/>
              </a:rPr>
              <a:t>Grounded – Grounding strap built into the handle</a:t>
            </a:r>
          </a:p>
          <a:p>
            <a:pPr marL="285750" marR="0" indent="-285750" algn="l" defTabSz="457200" rtl="0" fontAlgn="auto" latinLnBrk="0" hangingPunct="0">
              <a:lnSpc>
                <a:spcPct val="100000"/>
              </a:lnSpc>
              <a:spcBef>
                <a:spcPts val="0"/>
              </a:spcBef>
              <a:spcAft>
                <a:spcPts val="0"/>
              </a:spcAft>
              <a:buClrTx/>
              <a:buSzTx/>
              <a:buFont typeface="Arial" panose="020B0604020202020204" pitchFamily="34" charset="0"/>
              <a:buChar char="•"/>
              <a:tabLst/>
            </a:pPr>
            <a:r>
              <a:rPr lang="en-US" sz="1400" dirty="0"/>
              <a:t>Approved by all global and U.S. electrical and safety standard laboratories</a:t>
            </a:r>
            <a:endParaRPr kumimoji="0" lang="en-US" sz="1400" b="0" i="0" u="none" strike="noStrike" cap="none" spc="0" normalizeH="0" baseline="0" dirty="0">
              <a:ln>
                <a:noFill/>
              </a:ln>
              <a:solidFill>
                <a:srgbClr val="000000"/>
              </a:solidFill>
              <a:effectLst/>
              <a:uFillTx/>
              <a:latin typeface="+mn-lt"/>
              <a:ea typeface="+mn-ea"/>
              <a:cs typeface="+mn-cs"/>
              <a:sym typeface="Helvetica"/>
            </a:endParaRP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A235B213-7A88-E349-9F39-905CA89F8F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98355" y="2855432"/>
            <a:ext cx="6096000" cy="4876800"/>
          </a:xfrm>
          <a:prstGeom prst="rect">
            <a:avLst/>
          </a:prstGeom>
        </p:spPr>
      </p:pic>
      <p:pic>
        <p:nvPicPr>
          <p:cNvPr id="2" name="Image" descr="Image">
            <a:extLst>
              <a:ext uri="{FF2B5EF4-FFF2-40B4-BE49-F238E27FC236}">
                <a16:creationId xmlns:a16="http://schemas.microsoft.com/office/drawing/2014/main" id="{F88EA84D-B4DB-2E47-BDFC-7A722E23247E}"/>
              </a:ext>
            </a:extLst>
          </p:cNvPr>
          <p:cNvPicPr>
            <a:picLocks noChangeAspect="1"/>
          </p:cNvPicPr>
          <p:nvPr/>
        </p:nvPicPr>
        <p:blipFill>
          <a:blip r:embed="rId4">
            <a:extLst/>
          </a:blip>
          <a:stretch>
            <a:fillRect/>
          </a:stretch>
        </p:blipFill>
        <p:spPr>
          <a:xfrm>
            <a:off x="1434534" y="1295185"/>
            <a:ext cx="5281651" cy="4225320"/>
          </a:xfrm>
          <a:prstGeom prst="rect">
            <a:avLst/>
          </a:prstGeom>
          <a:ln w="12700">
            <a:miter lim="400000"/>
          </a:ln>
        </p:spPr>
      </p:pic>
      <p:pic>
        <p:nvPicPr>
          <p:cNvPr id="3" name="Image" descr="Image">
            <a:extLst>
              <a:ext uri="{FF2B5EF4-FFF2-40B4-BE49-F238E27FC236}">
                <a16:creationId xmlns:a16="http://schemas.microsoft.com/office/drawing/2014/main" id="{EBB84B23-25BF-0F43-98C6-4949896ACF1C}"/>
              </a:ext>
            </a:extLst>
          </p:cNvPr>
          <p:cNvPicPr>
            <a:picLocks noChangeAspect="1"/>
          </p:cNvPicPr>
          <p:nvPr/>
        </p:nvPicPr>
        <p:blipFill>
          <a:blip r:embed="rId5">
            <a:extLst/>
          </a:blip>
          <a:stretch>
            <a:fillRect/>
          </a:stretch>
        </p:blipFill>
        <p:spPr>
          <a:xfrm>
            <a:off x="6400800" y="3761032"/>
            <a:ext cx="3104880" cy="2483904"/>
          </a:xfrm>
          <a:prstGeom prst="rect">
            <a:avLst/>
          </a:prstGeom>
          <a:ln w="12700">
            <a:miter lim="400000"/>
          </a:ln>
        </p:spPr>
      </p:pic>
      <p:sp>
        <p:nvSpPr>
          <p:cNvPr id="4" name="TextBox 3">
            <a:extLst>
              <a:ext uri="{FF2B5EF4-FFF2-40B4-BE49-F238E27FC236}">
                <a16:creationId xmlns:a16="http://schemas.microsoft.com/office/drawing/2014/main" id="{859A4A19-C627-7642-81A5-369AEE9C758F}"/>
              </a:ext>
            </a:extLst>
          </p:cNvPr>
          <p:cNvSpPr txBox="1"/>
          <p:nvPr/>
        </p:nvSpPr>
        <p:spPr>
          <a:xfrm>
            <a:off x="0" y="895080"/>
            <a:ext cx="9144000" cy="40010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tabLst/>
            </a:pPr>
            <a:r>
              <a:rPr kumimoji="0" lang="en-US" sz="2000" b="0" i="0" u="none" strike="noStrike" cap="none" spc="0" normalizeH="0" baseline="0" dirty="0">
                <a:ln>
                  <a:noFill/>
                </a:ln>
                <a:solidFill>
                  <a:schemeClr val="bg1"/>
                </a:solidFill>
                <a:effectLst/>
                <a:uFillTx/>
                <a:latin typeface="+mn-lt"/>
                <a:ea typeface="+mn-ea"/>
                <a:cs typeface="+mn-cs"/>
                <a:sym typeface="Helvetica"/>
              </a:rPr>
              <a:t>EASE OF USE – HANDHELD FEATURES</a:t>
            </a:r>
          </a:p>
        </p:txBody>
      </p:sp>
      <p:sp>
        <p:nvSpPr>
          <p:cNvPr id="5" name="TextBox 4">
            <a:extLst>
              <a:ext uri="{FF2B5EF4-FFF2-40B4-BE49-F238E27FC236}">
                <a16:creationId xmlns:a16="http://schemas.microsoft.com/office/drawing/2014/main" id="{C2490C90-4191-684F-9890-E3096A5D84E2}"/>
              </a:ext>
            </a:extLst>
          </p:cNvPr>
          <p:cNvSpPr txBox="1"/>
          <p:nvPr/>
        </p:nvSpPr>
        <p:spPr>
          <a:xfrm>
            <a:off x="5961942" y="6341427"/>
            <a:ext cx="2403456" cy="369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000000"/>
                </a:solidFill>
                <a:effectLst/>
                <a:uFillTx/>
                <a:latin typeface="+mn-lt"/>
                <a:ea typeface="+mn-ea"/>
                <a:cs typeface="+mn-cs"/>
                <a:sym typeface="Helvetica"/>
              </a:rPr>
              <a:t>Deluxe Carrying Case</a:t>
            </a:r>
          </a:p>
        </p:txBody>
      </p:sp>
      <p:sp>
        <p:nvSpPr>
          <p:cNvPr id="6" name="TextBox 5">
            <a:extLst>
              <a:ext uri="{FF2B5EF4-FFF2-40B4-BE49-F238E27FC236}">
                <a16:creationId xmlns:a16="http://schemas.microsoft.com/office/drawing/2014/main" id="{D632C9D9-B122-C344-97CB-E3CC49D5C8EF}"/>
              </a:ext>
            </a:extLst>
          </p:cNvPr>
          <p:cNvSpPr txBox="1"/>
          <p:nvPr/>
        </p:nvSpPr>
        <p:spPr>
          <a:xfrm>
            <a:off x="6463418" y="1381519"/>
            <a:ext cx="1880291" cy="64632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000000"/>
                </a:solidFill>
                <a:effectLst/>
                <a:uFillTx/>
                <a:latin typeface="+mn-lt"/>
                <a:ea typeface="+mn-ea"/>
                <a:cs typeface="+mn-cs"/>
                <a:sym typeface="Helvetica"/>
              </a:rPr>
              <a:t>Electrostatic ON/OFF Switch</a:t>
            </a:r>
          </a:p>
        </p:txBody>
      </p:sp>
      <p:sp>
        <p:nvSpPr>
          <p:cNvPr id="7" name="TextBox 6">
            <a:extLst>
              <a:ext uri="{FF2B5EF4-FFF2-40B4-BE49-F238E27FC236}">
                <a16:creationId xmlns:a16="http://schemas.microsoft.com/office/drawing/2014/main" id="{252EFC68-FBEE-FA4F-B761-42AC35C446C8}"/>
              </a:ext>
            </a:extLst>
          </p:cNvPr>
          <p:cNvSpPr txBox="1"/>
          <p:nvPr/>
        </p:nvSpPr>
        <p:spPr>
          <a:xfrm>
            <a:off x="6919843" y="2775002"/>
            <a:ext cx="1204209" cy="64632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000000"/>
                </a:solidFill>
                <a:effectLst/>
                <a:uFillTx/>
                <a:latin typeface="+mn-lt"/>
                <a:ea typeface="+mn-ea"/>
                <a:cs typeface="+mn-cs"/>
                <a:sym typeface="Helvetica"/>
              </a:rPr>
              <a:t>Ergonomic Handle</a:t>
            </a:r>
          </a:p>
        </p:txBody>
      </p:sp>
      <p:sp>
        <p:nvSpPr>
          <p:cNvPr id="8" name="TextBox 7">
            <a:extLst>
              <a:ext uri="{FF2B5EF4-FFF2-40B4-BE49-F238E27FC236}">
                <a16:creationId xmlns:a16="http://schemas.microsoft.com/office/drawing/2014/main" id="{7F645311-6068-BD4B-A86F-C9128A12FBF9}"/>
              </a:ext>
            </a:extLst>
          </p:cNvPr>
          <p:cNvSpPr txBox="1"/>
          <p:nvPr/>
        </p:nvSpPr>
        <p:spPr>
          <a:xfrm>
            <a:off x="5014367" y="5293832"/>
            <a:ext cx="1548246" cy="64632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000000"/>
                </a:solidFill>
                <a:effectLst/>
                <a:uFillTx/>
                <a:latin typeface="+mn-lt"/>
                <a:ea typeface="+mn-ea"/>
                <a:cs typeface="+mn-cs"/>
                <a:sym typeface="Helvetica"/>
              </a:rPr>
              <a:t>Long-Lasting Battery</a:t>
            </a:r>
          </a:p>
        </p:txBody>
      </p:sp>
      <p:sp>
        <p:nvSpPr>
          <p:cNvPr id="9" name="TextBox 8">
            <a:extLst>
              <a:ext uri="{FF2B5EF4-FFF2-40B4-BE49-F238E27FC236}">
                <a16:creationId xmlns:a16="http://schemas.microsoft.com/office/drawing/2014/main" id="{9D9281A2-EB3D-CE4D-8D51-1C9A0F2651F0}"/>
              </a:ext>
            </a:extLst>
          </p:cNvPr>
          <p:cNvSpPr txBox="1"/>
          <p:nvPr/>
        </p:nvSpPr>
        <p:spPr>
          <a:xfrm>
            <a:off x="2425278" y="5191786"/>
            <a:ext cx="2026227" cy="369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000000"/>
                </a:solidFill>
                <a:effectLst/>
                <a:uFillTx/>
                <a:latin typeface="+mn-lt"/>
                <a:ea typeface="+mn-ea"/>
                <a:cs typeface="+mn-cs"/>
                <a:sym typeface="Helvetica"/>
              </a:rPr>
              <a:t>Adjustable Nozzle</a:t>
            </a:r>
          </a:p>
        </p:txBody>
      </p:sp>
      <p:sp>
        <p:nvSpPr>
          <p:cNvPr id="12" name="TextBox 11">
            <a:extLst>
              <a:ext uri="{FF2B5EF4-FFF2-40B4-BE49-F238E27FC236}">
                <a16:creationId xmlns:a16="http://schemas.microsoft.com/office/drawing/2014/main" id="{4D61BD26-387D-4642-9B8B-939A8B786120}"/>
              </a:ext>
            </a:extLst>
          </p:cNvPr>
          <p:cNvSpPr txBox="1"/>
          <p:nvPr/>
        </p:nvSpPr>
        <p:spPr>
          <a:xfrm>
            <a:off x="283201" y="1454539"/>
            <a:ext cx="1215736" cy="369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000000"/>
                </a:solidFill>
                <a:effectLst/>
                <a:uFillTx/>
                <a:latin typeface="+mn-lt"/>
                <a:ea typeface="+mn-ea"/>
                <a:cs typeface="+mn-cs"/>
                <a:sym typeface="Helvetica"/>
              </a:rPr>
              <a:t>Head Light</a:t>
            </a:r>
          </a:p>
        </p:txBody>
      </p:sp>
      <p:cxnSp>
        <p:nvCxnSpPr>
          <p:cNvPr id="14" name="Straight Arrow Connector 13">
            <a:extLst>
              <a:ext uri="{FF2B5EF4-FFF2-40B4-BE49-F238E27FC236}">
                <a16:creationId xmlns:a16="http://schemas.microsoft.com/office/drawing/2014/main" id="{41732C34-1F91-5D4A-BEC8-A3E50E702FC1}"/>
              </a:ext>
            </a:extLst>
          </p:cNvPr>
          <p:cNvCxnSpPr>
            <a:cxnSpLocks/>
          </p:cNvCxnSpPr>
          <p:nvPr/>
        </p:nvCxnSpPr>
        <p:spPr>
          <a:xfrm flipH="1">
            <a:off x="5622120" y="1590385"/>
            <a:ext cx="778680" cy="256714"/>
          </a:xfrm>
          <a:prstGeom prst="straightConnector1">
            <a:avLst/>
          </a:prstGeom>
          <a:noFill/>
          <a:ln w="25400" cap="flat">
            <a:solidFill>
              <a:schemeClr val="accent1"/>
            </a:solidFill>
            <a:prstDash val="solid"/>
            <a:round/>
            <a:tailEnd type="triangle"/>
          </a:ln>
          <a:effectLst/>
          <a:sp3d/>
        </p:spPr>
        <p:style>
          <a:lnRef idx="0">
            <a:scrgbClr r="0" g="0" b="0"/>
          </a:lnRef>
          <a:fillRef idx="0">
            <a:scrgbClr r="0" g="0" b="0"/>
          </a:fillRef>
          <a:effectRef idx="0">
            <a:scrgbClr r="0" g="0" b="0"/>
          </a:effectRef>
          <a:fontRef idx="none"/>
        </p:style>
      </p:cxnSp>
      <p:cxnSp>
        <p:nvCxnSpPr>
          <p:cNvPr id="16" name="Straight Arrow Connector 15">
            <a:extLst>
              <a:ext uri="{FF2B5EF4-FFF2-40B4-BE49-F238E27FC236}">
                <a16:creationId xmlns:a16="http://schemas.microsoft.com/office/drawing/2014/main" id="{B0960851-C58F-B944-9C99-19A40DB491C8}"/>
              </a:ext>
            </a:extLst>
          </p:cNvPr>
          <p:cNvCxnSpPr/>
          <p:nvPr/>
        </p:nvCxnSpPr>
        <p:spPr>
          <a:xfrm flipH="1">
            <a:off x="6320220" y="3084745"/>
            <a:ext cx="472868" cy="0"/>
          </a:xfrm>
          <a:prstGeom prst="straightConnector1">
            <a:avLst/>
          </a:prstGeom>
          <a:noFill/>
          <a:ln w="25400" cap="flat">
            <a:solidFill>
              <a:schemeClr val="accent1"/>
            </a:solidFill>
            <a:prstDash val="solid"/>
            <a:round/>
            <a:tailEnd type="triangle"/>
          </a:ln>
          <a:effectLst/>
          <a:sp3d/>
        </p:spPr>
        <p:style>
          <a:lnRef idx="0">
            <a:scrgbClr r="0" g="0" b="0"/>
          </a:lnRef>
          <a:fillRef idx="0">
            <a:scrgbClr r="0" g="0" b="0"/>
          </a:fillRef>
          <a:effectRef idx="0">
            <a:scrgbClr r="0" g="0" b="0"/>
          </a:effectRef>
          <a:fontRef idx="none"/>
        </p:style>
      </p:cxnSp>
      <p:cxnSp>
        <p:nvCxnSpPr>
          <p:cNvPr id="18" name="Elbow Connector 17">
            <a:extLst>
              <a:ext uri="{FF2B5EF4-FFF2-40B4-BE49-F238E27FC236}">
                <a16:creationId xmlns:a16="http://schemas.microsoft.com/office/drawing/2014/main" id="{472E08D4-0D05-F344-A2A9-2F42004988F9}"/>
              </a:ext>
            </a:extLst>
          </p:cNvPr>
          <p:cNvCxnSpPr>
            <a:cxnSpLocks/>
          </p:cNvCxnSpPr>
          <p:nvPr/>
        </p:nvCxnSpPr>
        <p:spPr>
          <a:xfrm rot="10800000">
            <a:off x="1632131" y="4610443"/>
            <a:ext cx="774347" cy="746593"/>
          </a:xfrm>
          <a:prstGeom prst="bentConnector3">
            <a:avLst/>
          </a:prstGeom>
          <a:noFill/>
          <a:ln w="25400" cap="flat">
            <a:solidFill>
              <a:schemeClr val="accent1"/>
            </a:solidFill>
            <a:prstDash val="solid"/>
            <a:round/>
            <a:tailEnd type="triangle"/>
          </a:ln>
          <a:effectLst/>
          <a:sp3d/>
        </p:spPr>
        <p:style>
          <a:lnRef idx="0">
            <a:scrgbClr r="0" g="0" b="0"/>
          </a:lnRef>
          <a:fillRef idx="0">
            <a:scrgbClr r="0" g="0" b="0"/>
          </a:fillRef>
          <a:effectRef idx="0">
            <a:scrgbClr r="0" g="0" b="0"/>
          </a:effectRef>
          <a:fontRef idx="none"/>
        </p:style>
      </p:cxnSp>
      <p:cxnSp>
        <p:nvCxnSpPr>
          <p:cNvPr id="27" name="Straight Arrow Connector 26">
            <a:extLst>
              <a:ext uri="{FF2B5EF4-FFF2-40B4-BE49-F238E27FC236}">
                <a16:creationId xmlns:a16="http://schemas.microsoft.com/office/drawing/2014/main" id="{9ECC9D57-1DCA-794E-8B7D-4EBD971E7E0A}"/>
              </a:ext>
            </a:extLst>
          </p:cNvPr>
          <p:cNvCxnSpPr>
            <a:cxnSpLocks/>
          </p:cNvCxnSpPr>
          <p:nvPr/>
        </p:nvCxnSpPr>
        <p:spPr>
          <a:xfrm>
            <a:off x="485878" y="1880345"/>
            <a:ext cx="871753" cy="56491"/>
          </a:xfrm>
          <a:prstGeom prst="straightConnector1">
            <a:avLst/>
          </a:prstGeom>
          <a:noFill/>
          <a:ln w="25400" cap="flat">
            <a:solidFill>
              <a:schemeClr val="accent1"/>
            </a:solidFill>
            <a:prstDash val="solid"/>
            <a:round/>
            <a:tailEnd type="triangle"/>
          </a:ln>
          <a:effectLst/>
          <a:sp3d/>
        </p:spPr>
        <p:style>
          <a:lnRef idx="0">
            <a:scrgbClr r="0" g="0" b="0"/>
          </a:lnRef>
          <a:fillRef idx="0">
            <a:scrgbClr r="0" g="0" b="0"/>
          </a:fillRef>
          <a:effectRef idx="0">
            <a:scrgbClr r="0" g="0" b="0"/>
          </a:effectRef>
          <a:fontRef idx="none"/>
        </p:style>
      </p:cxnSp>
      <p:cxnSp>
        <p:nvCxnSpPr>
          <p:cNvPr id="29" name="Elbow Connector 28">
            <a:extLst>
              <a:ext uri="{FF2B5EF4-FFF2-40B4-BE49-F238E27FC236}">
                <a16:creationId xmlns:a16="http://schemas.microsoft.com/office/drawing/2014/main" id="{81FA8068-7B88-5B4D-BBC5-E1302C68A874}"/>
              </a:ext>
            </a:extLst>
          </p:cNvPr>
          <p:cNvCxnSpPr>
            <a:cxnSpLocks/>
          </p:cNvCxnSpPr>
          <p:nvPr/>
        </p:nvCxnSpPr>
        <p:spPr>
          <a:xfrm flipV="1">
            <a:off x="8426345" y="5911929"/>
            <a:ext cx="192934" cy="666014"/>
          </a:xfrm>
          <a:prstGeom prst="bentConnector2">
            <a:avLst/>
          </a:prstGeom>
          <a:noFill/>
          <a:ln w="25400" cap="flat">
            <a:solidFill>
              <a:schemeClr val="accent1"/>
            </a:solidFill>
            <a:prstDash val="solid"/>
            <a:round/>
            <a:tailEnd type="triangle"/>
          </a:ln>
          <a:effectLst/>
          <a:sp3d/>
        </p:spPr>
        <p:style>
          <a:lnRef idx="0">
            <a:scrgbClr r="0" g="0" b="0"/>
          </a:lnRef>
          <a:fillRef idx="0">
            <a:scrgbClr r="0" g="0" b="0"/>
          </a:fillRef>
          <a:effectRef idx="0">
            <a:scrgbClr r="0" g="0" b="0"/>
          </a:effectRef>
          <a:fontRef idx="none"/>
        </p:style>
      </p:cxnSp>
      <p:sp>
        <p:nvSpPr>
          <p:cNvPr id="30" name="TextBox 29">
            <a:extLst>
              <a:ext uri="{FF2B5EF4-FFF2-40B4-BE49-F238E27FC236}">
                <a16:creationId xmlns:a16="http://schemas.microsoft.com/office/drawing/2014/main" id="{038A3A5D-8BA0-BB4F-88CC-509544E3FDB0}"/>
              </a:ext>
            </a:extLst>
          </p:cNvPr>
          <p:cNvSpPr txBox="1"/>
          <p:nvPr/>
        </p:nvSpPr>
        <p:spPr>
          <a:xfrm>
            <a:off x="1230875" y="3223181"/>
            <a:ext cx="1440170" cy="369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000000"/>
                </a:solidFill>
                <a:effectLst/>
                <a:uFillTx/>
                <a:latin typeface="+mn-lt"/>
                <a:ea typeface="+mn-ea"/>
                <a:cs typeface="+mn-cs"/>
                <a:sym typeface="Helvetica"/>
              </a:rPr>
              <a:t>Trigger Lock</a:t>
            </a:r>
          </a:p>
        </p:txBody>
      </p:sp>
      <p:cxnSp>
        <p:nvCxnSpPr>
          <p:cNvPr id="32" name="Straight Arrow Connector 31">
            <a:extLst>
              <a:ext uri="{FF2B5EF4-FFF2-40B4-BE49-F238E27FC236}">
                <a16:creationId xmlns:a16="http://schemas.microsoft.com/office/drawing/2014/main" id="{E8102A1F-9F59-DB4B-A6B8-17908B8B00B1}"/>
              </a:ext>
            </a:extLst>
          </p:cNvPr>
          <p:cNvCxnSpPr/>
          <p:nvPr/>
        </p:nvCxnSpPr>
        <p:spPr>
          <a:xfrm flipV="1">
            <a:off x="2671045" y="3232256"/>
            <a:ext cx="742094" cy="164184"/>
          </a:xfrm>
          <a:prstGeom prst="straightConnector1">
            <a:avLst/>
          </a:prstGeom>
          <a:noFill/>
          <a:ln w="25400" cap="flat">
            <a:solidFill>
              <a:schemeClr val="accent1"/>
            </a:solidFill>
            <a:prstDash val="solid"/>
            <a:round/>
            <a:tailEnd type="triangle"/>
          </a:ln>
          <a:effectLst/>
          <a:sp3d/>
        </p:spPr>
        <p:style>
          <a:lnRef idx="0">
            <a:scrgbClr r="0" g="0" b="0"/>
          </a:lnRef>
          <a:fillRef idx="0">
            <a:scrgbClr r="0" g="0" b="0"/>
          </a:fillRef>
          <a:effectRef idx="0">
            <a:scrgbClr r="0" g="0" b="0"/>
          </a:effectRef>
          <a:fontRef idx="none"/>
        </p:style>
      </p:cxnSp>
      <p:cxnSp>
        <p:nvCxnSpPr>
          <p:cNvPr id="34" name="Straight Arrow Connector 33">
            <a:extLst>
              <a:ext uri="{FF2B5EF4-FFF2-40B4-BE49-F238E27FC236}">
                <a16:creationId xmlns:a16="http://schemas.microsoft.com/office/drawing/2014/main" id="{4602139D-DA53-6743-A876-066CEB03479D}"/>
              </a:ext>
            </a:extLst>
          </p:cNvPr>
          <p:cNvCxnSpPr>
            <a:cxnSpLocks/>
          </p:cNvCxnSpPr>
          <p:nvPr/>
        </p:nvCxnSpPr>
        <p:spPr>
          <a:xfrm flipV="1">
            <a:off x="5961942" y="4864608"/>
            <a:ext cx="80411" cy="429224"/>
          </a:xfrm>
          <a:prstGeom prst="straightConnector1">
            <a:avLst/>
          </a:prstGeom>
          <a:noFill/>
          <a:ln w="25400" cap="flat">
            <a:solidFill>
              <a:schemeClr val="accent1"/>
            </a:solidFill>
            <a:prstDash val="solid"/>
            <a:round/>
            <a:tailEnd type="triangle"/>
          </a:ln>
          <a:effectLst/>
          <a:sp3d/>
        </p:spPr>
        <p:style>
          <a:lnRef idx="0">
            <a:scrgbClr r="0" g="0" b="0"/>
          </a:lnRef>
          <a:fillRef idx="0">
            <a:scrgbClr r="0" g="0" b="0"/>
          </a:fillRef>
          <a:effectRef idx="0">
            <a:scrgbClr r="0" g="0" b="0"/>
          </a:effectRef>
          <a:fontRef idx="none"/>
        </p:style>
      </p:cxnSp>
      <p:sp>
        <p:nvSpPr>
          <p:cNvPr id="15" name="TextBox 14">
            <a:extLst>
              <a:ext uri="{FF2B5EF4-FFF2-40B4-BE49-F238E27FC236}">
                <a16:creationId xmlns:a16="http://schemas.microsoft.com/office/drawing/2014/main" id="{A41D131E-BA4E-AA48-AB33-EC36BDEA9C63}"/>
              </a:ext>
            </a:extLst>
          </p:cNvPr>
          <p:cNvSpPr txBox="1"/>
          <p:nvPr/>
        </p:nvSpPr>
        <p:spPr>
          <a:xfrm>
            <a:off x="2758131" y="1397572"/>
            <a:ext cx="2146722" cy="64632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lang="en-US" dirty="0"/>
              <a:t>Lightweight, Durable Housing</a:t>
            </a:r>
            <a:endParaRPr kumimoji="0" lang="en-US" sz="1800" b="0" i="0" u="none" strike="noStrike" cap="none" spc="0" normalizeH="0" baseline="0" dirty="0">
              <a:ln>
                <a:noFill/>
              </a:ln>
              <a:solidFill>
                <a:srgbClr val="000000"/>
              </a:solidFill>
              <a:effectLst/>
              <a:uFillTx/>
              <a:latin typeface="+mn-lt"/>
              <a:ea typeface="+mn-ea"/>
              <a:cs typeface="+mn-cs"/>
              <a:sym typeface="Helvetica"/>
            </a:endParaRPr>
          </a:p>
        </p:txBody>
      </p:sp>
      <p:sp>
        <p:nvSpPr>
          <p:cNvPr id="17" name="TextBox 16">
            <a:extLst>
              <a:ext uri="{FF2B5EF4-FFF2-40B4-BE49-F238E27FC236}">
                <a16:creationId xmlns:a16="http://schemas.microsoft.com/office/drawing/2014/main" id="{BEE71914-F821-0E48-A0EB-12B7B537F41C}"/>
              </a:ext>
            </a:extLst>
          </p:cNvPr>
          <p:cNvSpPr txBox="1"/>
          <p:nvPr/>
        </p:nvSpPr>
        <p:spPr>
          <a:xfrm>
            <a:off x="2228193" y="4288221"/>
            <a:ext cx="1135117" cy="64632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000000"/>
                </a:solidFill>
                <a:effectLst/>
                <a:uFillTx/>
                <a:latin typeface="+mn-lt"/>
                <a:ea typeface="+mn-ea"/>
                <a:cs typeface="+mn-cs"/>
                <a:sym typeface="Helvetica"/>
              </a:rPr>
              <a:t>Easy Fill Tank</a:t>
            </a:r>
          </a:p>
        </p:txBody>
      </p:sp>
      <p:cxnSp>
        <p:nvCxnSpPr>
          <p:cNvPr id="25" name="Straight Arrow Connector 24">
            <a:extLst>
              <a:ext uri="{FF2B5EF4-FFF2-40B4-BE49-F238E27FC236}">
                <a16:creationId xmlns:a16="http://schemas.microsoft.com/office/drawing/2014/main" id="{06D0C9BF-0816-E142-B57B-F481665ADC93}"/>
              </a:ext>
            </a:extLst>
          </p:cNvPr>
          <p:cNvCxnSpPr/>
          <p:nvPr/>
        </p:nvCxnSpPr>
        <p:spPr>
          <a:xfrm flipV="1">
            <a:off x="2694350" y="4101632"/>
            <a:ext cx="742094" cy="164184"/>
          </a:xfrm>
          <a:prstGeom prst="straightConnector1">
            <a:avLst/>
          </a:prstGeom>
          <a:noFill/>
          <a:ln w="25400" cap="flat">
            <a:solidFill>
              <a:schemeClr val="accent1"/>
            </a:solidFill>
            <a:prstDash val="solid"/>
            <a:round/>
            <a:tailEnd type="triangle"/>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2207227109"/>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8B1023-44BC-1A4C-BCA7-8C624BA3784F}"/>
              </a:ext>
            </a:extLst>
          </p:cNvPr>
          <p:cNvSpPr>
            <a:spLocks noGrp="1"/>
          </p:cNvSpPr>
          <p:nvPr>
            <p:ph type="title"/>
          </p:nvPr>
        </p:nvSpPr>
        <p:spPr/>
        <p:txBody>
          <a:bodyPr/>
          <a:lstStyle/>
          <a:p>
            <a:r>
              <a:rPr lang="en-US" dirty="0"/>
              <a:t>EASE OF USE – BACKPACK FEATURES</a:t>
            </a:r>
          </a:p>
        </p:txBody>
      </p:sp>
      <p:sp>
        <p:nvSpPr>
          <p:cNvPr id="4" name="TextBox 3">
            <a:extLst>
              <a:ext uri="{FF2B5EF4-FFF2-40B4-BE49-F238E27FC236}">
                <a16:creationId xmlns:a16="http://schemas.microsoft.com/office/drawing/2014/main" id="{774AC4EF-288C-9047-9251-9AE2C99B415E}"/>
              </a:ext>
            </a:extLst>
          </p:cNvPr>
          <p:cNvSpPr txBox="1"/>
          <p:nvPr/>
        </p:nvSpPr>
        <p:spPr>
          <a:xfrm>
            <a:off x="1281532" y="2005544"/>
            <a:ext cx="1545020" cy="64632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000000"/>
                </a:solidFill>
                <a:effectLst/>
                <a:uFillTx/>
                <a:latin typeface="+mn-lt"/>
                <a:ea typeface="+mn-ea"/>
                <a:cs typeface="+mn-cs"/>
                <a:sym typeface="Helvetica"/>
              </a:rPr>
              <a:t>EASY FILL TANK</a:t>
            </a:r>
          </a:p>
        </p:txBody>
      </p:sp>
      <p:sp>
        <p:nvSpPr>
          <p:cNvPr id="5" name="TextBox 4">
            <a:extLst>
              <a:ext uri="{FF2B5EF4-FFF2-40B4-BE49-F238E27FC236}">
                <a16:creationId xmlns:a16="http://schemas.microsoft.com/office/drawing/2014/main" id="{8BE45C71-EBC2-3B43-9FA8-72D86F7BE97C}"/>
              </a:ext>
            </a:extLst>
          </p:cNvPr>
          <p:cNvSpPr txBox="1"/>
          <p:nvPr/>
        </p:nvSpPr>
        <p:spPr>
          <a:xfrm>
            <a:off x="509022" y="3067946"/>
            <a:ext cx="1545020" cy="64632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000000"/>
                </a:solidFill>
                <a:effectLst/>
                <a:uFillTx/>
                <a:latin typeface="+mn-lt"/>
                <a:ea typeface="+mn-ea"/>
                <a:cs typeface="+mn-cs"/>
                <a:sym typeface="Helvetica"/>
              </a:rPr>
              <a:t>3-IN-1 NOZZLE</a:t>
            </a:r>
          </a:p>
        </p:txBody>
      </p:sp>
      <p:sp>
        <p:nvSpPr>
          <p:cNvPr id="6" name="TextBox 5">
            <a:extLst>
              <a:ext uri="{FF2B5EF4-FFF2-40B4-BE49-F238E27FC236}">
                <a16:creationId xmlns:a16="http://schemas.microsoft.com/office/drawing/2014/main" id="{3D51D10B-3654-0241-83BD-5B190A3F0AC0}"/>
              </a:ext>
            </a:extLst>
          </p:cNvPr>
          <p:cNvSpPr txBox="1"/>
          <p:nvPr/>
        </p:nvSpPr>
        <p:spPr>
          <a:xfrm>
            <a:off x="488732" y="4302178"/>
            <a:ext cx="1545020" cy="64632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000000"/>
                </a:solidFill>
                <a:effectLst/>
                <a:uFillTx/>
                <a:latin typeface="+mn-lt"/>
                <a:ea typeface="+mn-ea"/>
                <a:cs typeface="+mn-cs"/>
                <a:sym typeface="Helvetica"/>
              </a:rPr>
              <a:t>ERGONOMIC HANDLE</a:t>
            </a:r>
          </a:p>
        </p:txBody>
      </p:sp>
      <p:sp>
        <p:nvSpPr>
          <p:cNvPr id="7" name="TextBox 6">
            <a:extLst>
              <a:ext uri="{FF2B5EF4-FFF2-40B4-BE49-F238E27FC236}">
                <a16:creationId xmlns:a16="http://schemas.microsoft.com/office/drawing/2014/main" id="{9A3D8C72-0CB3-3549-997C-31D0BD294E41}"/>
              </a:ext>
            </a:extLst>
          </p:cNvPr>
          <p:cNvSpPr txBox="1"/>
          <p:nvPr/>
        </p:nvSpPr>
        <p:spPr>
          <a:xfrm>
            <a:off x="558234" y="5782695"/>
            <a:ext cx="2006290" cy="64632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lang="en-US" dirty="0"/>
              <a:t>LONG LASTING BATTERY</a:t>
            </a:r>
            <a:endParaRPr kumimoji="0" lang="en-US" sz="1800" b="0" i="0" u="none" strike="noStrike" cap="none" spc="0" normalizeH="0" baseline="0" dirty="0">
              <a:ln>
                <a:noFill/>
              </a:ln>
              <a:solidFill>
                <a:srgbClr val="000000"/>
              </a:solidFill>
              <a:effectLst/>
              <a:uFillTx/>
              <a:latin typeface="+mn-lt"/>
              <a:ea typeface="+mn-ea"/>
              <a:cs typeface="+mn-cs"/>
              <a:sym typeface="Helvetica"/>
            </a:endParaRPr>
          </a:p>
        </p:txBody>
      </p:sp>
      <p:sp>
        <p:nvSpPr>
          <p:cNvPr id="8" name="TextBox 7">
            <a:extLst>
              <a:ext uri="{FF2B5EF4-FFF2-40B4-BE49-F238E27FC236}">
                <a16:creationId xmlns:a16="http://schemas.microsoft.com/office/drawing/2014/main" id="{C96C0A61-F272-EE42-8EA2-0706D014A0EE}"/>
              </a:ext>
            </a:extLst>
          </p:cNvPr>
          <p:cNvSpPr txBox="1"/>
          <p:nvPr/>
        </p:nvSpPr>
        <p:spPr>
          <a:xfrm>
            <a:off x="5816801" y="1975655"/>
            <a:ext cx="2116566" cy="64632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000000"/>
                </a:solidFill>
                <a:effectLst/>
                <a:uFillTx/>
                <a:latin typeface="+mn-lt"/>
                <a:ea typeface="+mn-ea"/>
                <a:cs typeface="+mn-cs"/>
                <a:sym typeface="Helvetica"/>
              </a:rPr>
              <a:t>EASY CARRY HANDLE</a:t>
            </a:r>
          </a:p>
        </p:txBody>
      </p:sp>
      <p:sp>
        <p:nvSpPr>
          <p:cNvPr id="9" name="TextBox 8">
            <a:extLst>
              <a:ext uri="{FF2B5EF4-FFF2-40B4-BE49-F238E27FC236}">
                <a16:creationId xmlns:a16="http://schemas.microsoft.com/office/drawing/2014/main" id="{F7533572-6DCD-9A49-A0A4-EFB06CA421E7}"/>
              </a:ext>
            </a:extLst>
          </p:cNvPr>
          <p:cNvSpPr txBox="1"/>
          <p:nvPr/>
        </p:nvSpPr>
        <p:spPr>
          <a:xfrm>
            <a:off x="6388603" y="3108975"/>
            <a:ext cx="1960179" cy="64632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000000"/>
                </a:solidFill>
                <a:effectLst/>
                <a:uFillTx/>
                <a:latin typeface="+mn-lt"/>
                <a:ea typeface="+mn-ea"/>
                <a:cs typeface="+mn-cs"/>
                <a:sym typeface="Helvetica"/>
              </a:rPr>
              <a:t>COMFORTABLE STRAPS</a:t>
            </a:r>
          </a:p>
        </p:txBody>
      </p:sp>
      <p:sp>
        <p:nvSpPr>
          <p:cNvPr id="10" name="TextBox 9">
            <a:extLst>
              <a:ext uri="{FF2B5EF4-FFF2-40B4-BE49-F238E27FC236}">
                <a16:creationId xmlns:a16="http://schemas.microsoft.com/office/drawing/2014/main" id="{A6259F0D-7FA4-C34E-8885-92A7B09622E5}"/>
              </a:ext>
            </a:extLst>
          </p:cNvPr>
          <p:cNvSpPr txBox="1"/>
          <p:nvPr/>
        </p:nvSpPr>
        <p:spPr>
          <a:xfrm>
            <a:off x="6388603" y="4294839"/>
            <a:ext cx="2160402" cy="64632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000000"/>
                </a:solidFill>
                <a:effectLst/>
                <a:uFillTx/>
                <a:latin typeface="+mn-lt"/>
                <a:ea typeface="+mn-ea"/>
                <a:cs typeface="+mn-cs"/>
                <a:sym typeface="Helvetica"/>
              </a:rPr>
              <a:t>QUICK RELEASE VALVE</a:t>
            </a:r>
          </a:p>
        </p:txBody>
      </p:sp>
      <p:sp>
        <p:nvSpPr>
          <p:cNvPr id="11" name="TextBox 10">
            <a:extLst>
              <a:ext uri="{FF2B5EF4-FFF2-40B4-BE49-F238E27FC236}">
                <a16:creationId xmlns:a16="http://schemas.microsoft.com/office/drawing/2014/main" id="{5359B175-76AD-B348-97E9-93CE404E9C60}"/>
              </a:ext>
            </a:extLst>
          </p:cNvPr>
          <p:cNvSpPr txBox="1"/>
          <p:nvPr/>
        </p:nvSpPr>
        <p:spPr>
          <a:xfrm>
            <a:off x="7024461" y="5430457"/>
            <a:ext cx="1545020" cy="369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000000"/>
                </a:solidFill>
                <a:effectLst/>
                <a:uFillTx/>
                <a:latin typeface="+mn-lt"/>
                <a:ea typeface="+mn-ea"/>
                <a:cs typeface="+mn-cs"/>
                <a:sym typeface="Helvetica"/>
              </a:rPr>
              <a:t>4 FT HOSE</a:t>
            </a:r>
          </a:p>
        </p:txBody>
      </p:sp>
      <p:pic>
        <p:nvPicPr>
          <p:cNvPr id="13" name="Picture 12">
            <a:extLst>
              <a:ext uri="{FF2B5EF4-FFF2-40B4-BE49-F238E27FC236}">
                <a16:creationId xmlns:a16="http://schemas.microsoft.com/office/drawing/2014/main" id="{0BC6CF45-561F-5245-AC1D-0DC61A91A5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30471" y="1592473"/>
            <a:ext cx="5314465" cy="5314465"/>
          </a:xfrm>
          <a:prstGeom prst="rect">
            <a:avLst/>
          </a:prstGeom>
        </p:spPr>
      </p:pic>
      <p:cxnSp>
        <p:nvCxnSpPr>
          <p:cNvPr id="14" name="Straight Arrow Connector 13">
            <a:extLst>
              <a:ext uri="{FF2B5EF4-FFF2-40B4-BE49-F238E27FC236}">
                <a16:creationId xmlns:a16="http://schemas.microsoft.com/office/drawing/2014/main" id="{386A32C1-516C-BE46-ADD0-3DDCF8D5EE62}"/>
              </a:ext>
            </a:extLst>
          </p:cNvPr>
          <p:cNvCxnSpPr>
            <a:cxnSpLocks/>
          </p:cNvCxnSpPr>
          <p:nvPr/>
        </p:nvCxnSpPr>
        <p:spPr>
          <a:xfrm>
            <a:off x="2448910" y="2490842"/>
            <a:ext cx="1029564" cy="173373"/>
          </a:xfrm>
          <a:prstGeom prst="straightConnector1">
            <a:avLst/>
          </a:prstGeom>
          <a:noFill/>
          <a:ln w="25400" cap="flat">
            <a:solidFill>
              <a:schemeClr val="accent1"/>
            </a:solidFill>
            <a:prstDash val="solid"/>
            <a:round/>
            <a:tailEnd type="triangle"/>
          </a:ln>
          <a:effectLst/>
          <a:sp3d/>
        </p:spPr>
        <p:style>
          <a:lnRef idx="0">
            <a:scrgbClr r="0" g="0" b="0"/>
          </a:lnRef>
          <a:fillRef idx="0">
            <a:scrgbClr r="0" g="0" b="0"/>
          </a:fillRef>
          <a:effectRef idx="0">
            <a:scrgbClr r="0" g="0" b="0"/>
          </a:effectRef>
          <a:fontRef idx="none"/>
        </p:style>
      </p:cxnSp>
      <p:cxnSp>
        <p:nvCxnSpPr>
          <p:cNvPr id="17" name="Straight Arrow Connector 16">
            <a:extLst>
              <a:ext uri="{FF2B5EF4-FFF2-40B4-BE49-F238E27FC236}">
                <a16:creationId xmlns:a16="http://schemas.microsoft.com/office/drawing/2014/main" id="{165300EB-60BA-BD48-AEF4-6B09A9813526}"/>
              </a:ext>
            </a:extLst>
          </p:cNvPr>
          <p:cNvCxnSpPr>
            <a:cxnSpLocks/>
          </p:cNvCxnSpPr>
          <p:nvPr/>
        </p:nvCxnSpPr>
        <p:spPr>
          <a:xfrm>
            <a:off x="1385116" y="3277945"/>
            <a:ext cx="648636" cy="113164"/>
          </a:xfrm>
          <a:prstGeom prst="straightConnector1">
            <a:avLst/>
          </a:prstGeom>
          <a:noFill/>
          <a:ln w="25400" cap="flat">
            <a:solidFill>
              <a:schemeClr val="accent1"/>
            </a:solidFill>
            <a:prstDash val="solid"/>
            <a:round/>
            <a:tailEnd type="triangle"/>
          </a:ln>
          <a:effectLst/>
          <a:sp3d/>
        </p:spPr>
        <p:style>
          <a:lnRef idx="0">
            <a:scrgbClr r="0" g="0" b="0"/>
          </a:lnRef>
          <a:fillRef idx="0">
            <a:scrgbClr r="0" g="0" b="0"/>
          </a:fillRef>
          <a:effectRef idx="0">
            <a:scrgbClr r="0" g="0" b="0"/>
          </a:effectRef>
          <a:fontRef idx="none"/>
        </p:style>
      </p:cxnSp>
      <p:cxnSp>
        <p:nvCxnSpPr>
          <p:cNvPr id="19" name="Straight Arrow Connector 18">
            <a:extLst>
              <a:ext uri="{FF2B5EF4-FFF2-40B4-BE49-F238E27FC236}">
                <a16:creationId xmlns:a16="http://schemas.microsoft.com/office/drawing/2014/main" id="{5B93B27C-86FF-E846-BE4D-40A2C8AA7C81}"/>
              </a:ext>
            </a:extLst>
          </p:cNvPr>
          <p:cNvCxnSpPr>
            <a:cxnSpLocks/>
          </p:cNvCxnSpPr>
          <p:nvPr/>
        </p:nvCxnSpPr>
        <p:spPr>
          <a:xfrm flipV="1">
            <a:off x="1311948" y="4130348"/>
            <a:ext cx="1002680" cy="174578"/>
          </a:xfrm>
          <a:prstGeom prst="straightConnector1">
            <a:avLst/>
          </a:prstGeom>
          <a:noFill/>
          <a:ln w="25400" cap="flat">
            <a:solidFill>
              <a:schemeClr val="accent1"/>
            </a:solidFill>
            <a:prstDash val="solid"/>
            <a:round/>
            <a:tailEnd type="triangle"/>
          </a:ln>
          <a:effectLst/>
          <a:sp3d/>
        </p:spPr>
        <p:style>
          <a:lnRef idx="0">
            <a:scrgbClr r="0" g="0" b="0"/>
          </a:lnRef>
          <a:fillRef idx="0">
            <a:scrgbClr r="0" g="0" b="0"/>
          </a:fillRef>
          <a:effectRef idx="0">
            <a:scrgbClr r="0" g="0" b="0"/>
          </a:effectRef>
          <a:fontRef idx="none"/>
        </p:style>
      </p:cxnSp>
      <p:cxnSp>
        <p:nvCxnSpPr>
          <p:cNvPr id="21" name="Straight Arrow Connector 20">
            <a:extLst>
              <a:ext uri="{FF2B5EF4-FFF2-40B4-BE49-F238E27FC236}">
                <a16:creationId xmlns:a16="http://schemas.microsoft.com/office/drawing/2014/main" id="{F76CB69C-BABE-424B-8A1B-7D0C0C4A11D4}"/>
              </a:ext>
            </a:extLst>
          </p:cNvPr>
          <p:cNvCxnSpPr>
            <a:cxnSpLocks/>
          </p:cNvCxnSpPr>
          <p:nvPr/>
        </p:nvCxnSpPr>
        <p:spPr>
          <a:xfrm flipV="1">
            <a:off x="2448910" y="5228515"/>
            <a:ext cx="914400" cy="751871"/>
          </a:xfrm>
          <a:prstGeom prst="straightConnector1">
            <a:avLst/>
          </a:prstGeom>
          <a:noFill/>
          <a:ln w="25400" cap="flat">
            <a:solidFill>
              <a:schemeClr val="accent1"/>
            </a:solidFill>
            <a:prstDash val="solid"/>
            <a:round/>
            <a:tailEnd type="triangle"/>
          </a:ln>
          <a:effectLst/>
          <a:sp3d/>
        </p:spPr>
        <p:style>
          <a:lnRef idx="0">
            <a:scrgbClr r="0" g="0" b="0"/>
          </a:lnRef>
          <a:fillRef idx="0">
            <a:scrgbClr r="0" g="0" b="0"/>
          </a:fillRef>
          <a:effectRef idx="0">
            <a:scrgbClr r="0" g="0" b="0"/>
          </a:effectRef>
          <a:fontRef idx="none"/>
        </p:style>
      </p:cxnSp>
      <p:cxnSp>
        <p:nvCxnSpPr>
          <p:cNvPr id="25" name="Straight Arrow Connector 24">
            <a:extLst>
              <a:ext uri="{FF2B5EF4-FFF2-40B4-BE49-F238E27FC236}">
                <a16:creationId xmlns:a16="http://schemas.microsoft.com/office/drawing/2014/main" id="{20DC7747-C4A3-9A4A-85E0-7C7F79DA1EFA}"/>
              </a:ext>
            </a:extLst>
          </p:cNvPr>
          <p:cNvCxnSpPr>
            <a:cxnSpLocks/>
          </p:cNvCxnSpPr>
          <p:nvPr/>
        </p:nvCxnSpPr>
        <p:spPr>
          <a:xfrm flipH="1">
            <a:off x="4928371" y="2226207"/>
            <a:ext cx="799767" cy="0"/>
          </a:xfrm>
          <a:prstGeom prst="straightConnector1">
            <a:avLst/>
          </a:prstGeom>
          <a:noFill/>
          <a:ln w="25400" cap="flat">
            <a:solidFill>
              <a:schemeClr val="accent1"/>
            </a:solidFill>
            <a:prstDash val="solid"/>
            <a:round/>
            <a:tailEnd type="triangle"/>
          </a:ln>
          <a:effectLst/>
          <a:sp3d/>
        </p:spPr>
        <p:style>
          <a:lnRef idx="0">
            <a:scrgbClr r="0" g="0" b="0"/>
          </a:lnRef>
          <a:fillRef idx="0">
            <a:scrgbClr r="0" g="0" b="0"/>
          </a:fillRef>
          <a:effectRef idx="0">
            <a:scrgbClr r="0" g="0" b="0"/>
          </a:effectRef>
          <a:fontRef idx="none"/>
        </p:style>
      </p:cxnSp>
      <p:cxnSp>
        <p:nvCxnSpPr>
          <p:cNvPr id="28" name="Straight Arrow Connector 27">
            <a:extLst>
              <a:ext uri="{FF2B5EF4-FFF2-40B4-BE49-F238E27FC236}">
                <a16:creationId xmlns:a16="http://schemas.microsoft.com/office/drawing/2014/main" id="{383197EB-D7F1-8347-A588-051990A4902B}"/>
              </a:ext>
            </a:extLst>
          </p:cNvPr>
          <p:cNvCxnSpPr>
            <a:cxnSpLocks/>
          </p:cNvCxnSpPr>
          <p:nvPr/>
        </p:nvCxnSpPr>
        <p:spPr>
          <a:xfrm flipH="1">
            <a:off x="5647086" y="3287583"/>
            <a:ext cx="741517" cy="0"/>
          </a:xfrm>
          <a:prstGeom prst="straightConnector1">
            <a:avLst/>
          </a:prstGeom>
          <a:noFill/>
          <a:ln w="25400" cap="flat">
            <a:solidFill>
              <a:schemeClr val="accent1"/>
            </a:solidFill>
            <a:prstDash val="solid"/>
            <a:round/>
            <a:tailEnd type="triangle"/>
          </a:ln>
          <a:effectLst/>
          <a:sp3d/>
        </p:spPr>
        <p:style>
          <a:lnRef idx="0">
            <a:scrgbClr r="0" g="0" b="0"/>
          </a:lnRef>
          <a:fillRef idx="0">
            <a:scrgbClr r="0" g="0" b="0"/>
          </a:fillRef>
          <a:effectRef idx="0">
            <a:scrgbClr r="0" g="0" b="0"/>
          </a:effectRef>
          <a:fontRef idx="none"/>
        </p:style>
      </p:cxnSp>
      <p:cxnSp>
        <p:nvCxnSpPr>
          <p:cNvPr id="30" name="Straight Arrow Connector 29">
            <a:extLst>
              <a:ext uri="{FF2B5EF4-FFF2-40B4-BE49-F238E27FC236}">
                <a16:creationId xmlns:a16="http://schemas.microsoft.com/office/drawing/2014/main" id="{F49372DF-3EAA-3D43-AD57-5002C8B472BA}"/>
              </a:ext>
            </a:extLst>
          </p:cNvPr>
          <p:cNvCxnSpPr>
            <a:cxnSpLocks/>
          </p:cNvCxnSpPr>
          <p:nvPr/>
        </p:nvCxnSpPr>
        <p:spPr>
          <a:xfrm flipH="1">
            <a:off x="5728138" y="4761387"/>
            <a:ext cx="660465" cy="467128"/>
          </a:xfrm>
          <a:prstGeom prst="straightConnector1">
            <a:avLst/>
          </a:prstGeom>
          <a:noFill/>
          <a:ln w="25400" cap="flat">
            <a:solidFill>
              <a:schemeClr val="accent1"/>
            </a:solidFill>
            <a:prstDash val="solid"/>
            <a:round/>
            <a:tailEnd type="triangle"/>
          </a:ln>
          <a:effectLst/>
          <a:sp3d/>
        </p:spPr>
        <p:style>
          <a:lnRef idx="0">
            <a:scrgbClr r="0" g="0" b="0"/>
          </a:lnRef>
          <a:fillRef idx="0">
            <a:scrgbClr r="0" g="0" b="0"/>
          </a:fillRef>
          <a:effectRef idx="0">
            <a:scrgbClr r="0" g="0" b="0"/>
          </a:effectRef>
          <a:fontRef idx="none"/>
        </p:style>
      </p:cxnSp>
      <p:cxnSp>
        <p:nvCxnSpPr>
          <p:cNvPr id="34" name="Straight Arrow Connector 33">
            <a:extLst>
              <a:ext uri="{FF2B5EF4-FFF2-40B4-BE49-F238E27FC236}">
                <a16:creationId xmlns:a16="http://schemas.microsoft.com/office/drawing/2014/main" id="{0E12A183-9978-0F4F-9941-CA76080AC8BD}"/>
              </a:ext>
            </a:extLst>
          </p:cNvPr>
          <p:cNvCxnSpPr>
            <a:cxnSpLocks/>
          </p:cNvCxnSpPr>
          <p:nvPr/>
        </p:nvCxnSpPr>
        <p:spPr>
          <a:xfrm flipH="1">
            <a:off x="6875085" y="5799785"/>
            <a:ext cx="588374" cy="231444"/>
          </a:xfrm>
          <a:prstGeom prst="straightConnector1">
            <a:avLst/>
          </a:prstGeom>
          <a:noFill/>
          <a:ln w="25400" cap="flat">
            <a:solidFill>
              <a:schemeClr val="accent1"/>
            </a:solidFill>
            <a:prstDash val="solid"/>
            <a:round/>
            <a:tailEnd type="triangle"/>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247902068"/>
      </p:ext>
    </p:extLst>
  </p:cSld>
  <p:clrMapOvr>
    <a:masterClrMapping/>
  </p:clrMapOvr>
  <p:transition spd="med"/>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8" tIns="45718" rIns="45718" bIns="45718"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8" tIns="45718" rIns="45718" bIns="45718"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581A716A7B6E74A90C4AD796CAFF182" ma:contentTypeVersion="7" ma:contentTypeDescription="Create a new document." ma:contentTypeScope="" ma:versionID="36fa29d80e6c76f7e8b2b04db66b6b8e">
  <xsd:schema xmlns:xsd="http://www.w3.org/2001/XMLSchema" xmlns:xs="http://www.w3.org/2001/XMLSchema" xmlns:p="http://schemas.microsoft.com/office/2006/metadata/properties" xmlns:ns2="c0b8d8b6-d5ac-4d47-8c7e-2b82d78d5152" xmlns:ns3="3e8aa29a-0ca0-4112-974d-170c1c605a49" targetNamespace="http://schemas.microsoft.com/office/2006/metadata/properties" ma:root="true" ma:fieldsID="0cff33b09edfa1b1784caba2c8c9038d" ns2:_="" ns3:_="">
    <xsd:import namespace="c0b8d8b6-d5ac-4d47-8c7e-2b82d78d5152"/>
    <xsd:import namespace="3e8aa29a-0ca0-4112-974d-170c1c605a49"/>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0b8d8b6-d5ac-4d47-8c7e-2b82d78d5152"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e8aa29a-0ca0-4112-974d-170c1c605a49"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description="" ma:hidden="true" ma:internalName="MediaServiceDateTaken" ma:readOnly="true">
      <xsd:simpleType>
        <xsd:restriction base="dms:Text"/>
      </xsd:simpleType>
    </xsd:element>
    <xsd:element name="MediaServiceAutoTags" ma:index="13" nillable="true" ma:displayName="MediaServiceAutoTags" ma:description=""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72939CF-968B-4A25-ADBE-9AACE3C11F7E}"/>
</file>

<file path=customXml/itemProps2.xml><?xml version="1.0" encoding="utf-8"?>
<ds:datastoreItem xmlns:ds="http://schemas.openxmlformats.org/officeDocument/2006/customXml" ds:itemID="{407827EA-6AEE-40AC-8DF2-8D3F15DDF2EF}"/>
</file>

<file path=customXml/itemProps3.xml><?xml version="1.0" encoding="utf-8"?>
<ds:datastoreItem xmlns:ds="http://schemas.openxmlformats.org/officeDocument/2006/customXml" ds:itemID="{4F767DD6-6476-44C0-B54E-27A003259B25}"/>
</file>

<file path=docProps/app.xml><?xml version="1.0" encoding="utf-8"?>
<Properties xmlns="http://schemas.openxmlformats.org/officeDocument/2006/extended-properties" xmlns:vt="http://schemas.openxmlformats.org/officeDocument/2006/docPropsVTypes">
  <TotalTime>3385</TotalTime>
  <Words>1652</Words>
  <Application>Microsoft Office PowerPoint</Application>
  <PresentationFormat>On-screen Show (4:3)</PresentationFormat>
  <Paragraphs>215</Paragraphs>
  <Slides>19</Slides>
  <Notes>3</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19</vt:i4>
      </vt:variant>
    </vt:vector>
  </HeadingPairs>
  <TitlesOfParts>
    <vt:vector size="31" baseType="lpstr">
      <vt:lpstr>Arial</vt:lpstr>
      <vt:lpstr>Calibri</vt:lpstr>
      <vt:lpstr>Calibri Light</vt:lpstr>
      <vt:lpstr>Helvetica</vt:lpstr>
      <vt:lpstr>Montserrat Bold</vt:lpstr>
      <vt:lpstr>Montserrat Medium</vt:lpstr>
      <vt:lpstr>Montserrat Regular</vt:lpstr>
      <vt:lpstr>Montserrat SemiBold</vt:lpstr>
      <vt:lpstr>Open Sans</vt:lpstr>
      <vt:lpstr>Tahoma</vt:lpstr>
      <vt:lpstr>Office Theme</vt:lpstr>
      <vt:lpstr>Custom Design</vt:lpstr>
      <vt:lpstr>PowerPoint Presentation</vt:lpstr>
      <vt:lpstr>Why the Value of Clean is worth the fight </vt:lpstr>
      <vt:lpstr>THERE IS AN  UNMET NEED  IN CHEMICAL APPLICATION.</vt:lpstr>
      <vt:lpstr>PowerPoint Presentation</vt:lpstr>
      <vt:lpstr>What are Electrostatic Sprayers?</vt:lpstr>
      <vt:lpstr>Benefits of Electrostatic Sprayers</vt:lpstr>
      <vt:lpstr>PowerPoint Presentation</vt:lpstr>
      <vt:lpstr>PowerPoint Presentation</vt:lpstr>
      <vt:lpstr>EASE OF USE – BACKPACK FEATURES</vt:lpstr>
      <vt:lpstr>versatility</vt:lpstr>
      <vt:lpstr>PERFORMANCE</vt:lpstr>
      <vt:lpstr>PowerPoint Presentation</vt:lpstr>
      <vt:lpstr>PowerPoint Presentation</vt:lpstr>
      <vt:lpstr>PowerPoint Presentation</vt:lpstr>
      <vt:lpstr>Selling Against Clorox 360</vt:lpstr>
      <vt:lpstr>Selling Against Clorox 360 (CONT.)</vt:lpstr>
      <vt:lpstr>PowerPoint Presentation</vt:lpstr>
      <vt:lpstr>Selling Against E-Mist</vt:lpstr>
      <vt:lpstr>SELLING AGAINST E-MIST (CONT.)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Dieter Hensler</dc:creator>
  <cp:lastModifiedBy>Dieter Hensler</cp:lastModifiedBy>
  <cp:revision>99</cp:revision>
  <dcterms:modified xsi:type="dcterms:W3CDTF">2018-07-18T19:03:56Z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0x010100C581A716A7B6E74A90C4AD796CAFF182</vt:lpwstr>
  </property>
</Properties>
</file>